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60" r:id="rId2"/>
    <p:sldId id="259" r:id="rId3"/>
    <p:sldId id="261" r:id="rId4"/>
    <p:sldId id="262" r:id="rId5"/>
    <p:sldId id="359" r:id="rId6"/>
    <p:sldId id="358" r:id="rId7"/>
    <p:sldId id="264" r:id="rId8"/>
    <p:sldId id="266" r:id="rId9"/>
    <p:sldId id="361" r:id="rId10"/>
    <p:sldId id="360" r:id="rId11"/>
    <p:sldId id="263" r:id="rId12"/>
    <p:sldId id="362" r:id="rId13"/>
    <p:sldId id="269" r:id="rId14"/>
    <p:sldId id="270" r:id="rId15"/>
    <p:sldId id="392" r:id="rId16"/>
    <p:sldId id="363" r:id="rId17"/>
    <p:sldId id="271" r:id="rId18"/>
    <p:sldId id="273" r:id="rId19"/>
    <p:sldId id="364" r:id="rId20"/>
    <p:sldId id="274" r:id="rId21"/>
    <p:sldId id="356" r:id="rId22"/>
    <p:sldId id="357" r:id="rId23"/>
    <p:sldId id="276" r:id="rId24"/>
    <p:sldId id="275" r:id="rId25"/>
    <p:sldId id="365" r:id="rId26"/>
    <p:sldId id="366" r:id="rId27"/>
    <p:sldId id="367" r:id="rId28"/>
    <p:sldId id="368" r:id="rId29"/>
    <p:sldId id="369" r:id="rId30"/>
    <p:sldId id="411" r:id="rId31"/>
    <p:sldId id="289" r:id="rId32"/>
    <p:sldId id="290" r:id="rId33"/>
    <p:sldId id="291" r:id="rId34"/>
    <p:sldId id="292" r:id="rId35"/>
    <p:sldId id="296" r:id="rId36"/>
    <p:sldId id="297" r:id="rId37"/>
    <p:sldId id="298" r:id="rId38"/>
    <p:sldId id="300" r:id="rId39"/>
    <p:sldId id="301" r:id="rId40"/>
    <p:sldId id="302" r:id="rId41"/>
    <p:sldId id="303" r:id="rId42"/>
    <p:sldId id="293" r:id="rId43"/>
    <p:sldId id="294" r:id="rId44"/>
    <p:sldId id="295" r:id="rId45"/>
    <p:sldId id="299" r:id="rId46"/>
    <p:sldId id="305" r:id="rId47"/>
    <p:sldId id="304" r:id="rId48"/>
    <p:sldId id="333" r:id="rId49"/>
    <p:sldId id="322" r:id="rId50"/>
    <p:sldId id="412" r:id="rId51"/>
    <p:sldId id="370" r:id="rId52"/>
    <p:sldId id="371" r:id="rId53"/>
    <p:sldId id="372" r:id="rId54"/>
    <p:sldId id="373" r:id="rId55"/>
    <p:sldId id="374" r:id="rId56"/>
    <p:sldId id="375" r:id="rId57"/>
    <p:sldId id="376" r:id="rId58"/>
    <p:sldId id="377" r:id="rId59"/>
    <p:sldId id="378" r:id="rId60"/>
    <p:sldId id="379" r:id="rId61"/>
    <p:sldId id="413" r:id="rId62"/>
    <p:sldId id="329" r:id="rId63"/>
    <p:sldId id="330" r:id="rId64"/>
    <p:sldId id="380" r:id="rId65"/>
    <p:sldId id="381" r:id="rId66"/>
    <p:sldId id="382" r:id="rId67"/>
    <p:sldId id="383" r:id="rId68"/>
    <p:sldId id="384" r:id="rId69"/>
    <p:sldId id="385" r:id="rId70"/>
    <p:sldId id="386" r:id="rId71"/>
    <p:sldId id="387" r:id="rId72"/>
    <p:sldId id="331" r:id="rId73"/>
    <p:sldId id="332" r:id="rId74"/>
    <p:sldId id="388" r:id="rId75"/>
    <p:sldId id="355" r:id="rId76"/>
    <p:sldId id="389" r:id="rId77"/>
    <p:sldId id="391" r:id="rId78"/>
    <p:sldId id="390" r:id="rId79"/>
    <p:sldId id="258"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A3"/>
    <a:srgbClr val="FFABA0"/>
    <a:srgbClr val="882243"/>
    <a:srgbClr val="600C11"/>
    <a:srgbClr val="0066FF"/>
    <a:srgbClr val="3399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75970" autoAdjust="0"/>
  </p:normalViewPr>
  <p:slideViewPr>
    <p:cSldViewPr>
      <p:cViewPr varScale="1">
        <p:scale>
          <a:sx n="64" d="100"/>
          <a:sy n="64" d="100"/>
        </p:scale>
        <p:origin x="2002" y="38"/>
      </p:cViewPr>
      <p:guideLst>
        <p:guide orient="horz" pos="2160"/>
        <p:guide pos="2880"/>
      </p:guideLst>
    </p:cSldViewPr>
  </p:slideViewPr>
  <p:notesTextViewPr>
    <p:cViewPr>
      <p:scale>
        <a:sx n="100" d="100"/>
        <a:sy n="100" d="100"/>
      </p:scale>
      <p:origin x="0" y="0"/>
    </p:cViewPr>
  </p:notesTextViewPr>
  <p:notesViewPr>
    <p:cSldViewPr>
      <p:cViewPr varScale="1">
        <p:scale>
          <a:sx n="51" d="100"/>
          <a:sy n="51"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A00898-222D-47E0-804C-E97DF265A69D}" type="datetimeFigureOut">
              <a:rPr lang="zh-CN" altLang="en-US" smtClean="0"/>
              <a:pPr/>
              <a:t>2021/12/13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1C5A24-D72E-492F-B9A8-D355A1D1EDC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77001-2798-499C-8252-142A937E459C}"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C8D13-8520-4D3F-BE91-BD569291F69C}" type="slidenum">
              <a:rPr lang="zh-CN" altLang="en-US" smtClean="0"/>
              <a:t>‹#›</a:t>
            </a:fld>
            <a:endParaRPr lang="zh-CN" altLang="en-US"/>
          </a:p>
        </p:txBody>
      </p:sp>
    </p:spTree>
    <p:extLst>
      <p:ext uri="{BB962C8B-B14F-4D97-AF65-F5344CB8AC3E}">
        <p14:creationId xmlns:p14="http://schemas.microsoft.com/office/powerpoint/2010/main" val="1257267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a:t>
            </a:fld>
            <a:endParaRPr lang="zh-CN" altLang="en-US"/>
          </a:p>
        </p:txBody>
      </p:sp>
    </p:spTree>
    <p:extLst>
      <p:ext uri="{BB962C8B-B14F-4D97-AF65-F5344CB8AC3E}">
        <p14:creationId xmlns:p14="http://schemas.microsoft.com/office/powerpoint/2010/main" val="103613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10</a:t>
            </a:fld>
            <a:endParaRPr lang="zh-CN" altLang="en-US"/>
          </a:p>
        </p:txBody>
      </p:sp>
    </p:spTree>
    <p:extLst>
      <p:ext uri="{BB962C8B-B14F-4D97-AF65-F5344CB8AC3E}">
        <p14:creationId xmlns:p14="http://schemas.microsoft.com/office/powerpoint/2010/main" val="947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11</a:t>
            </a:fld>
            <a:endParaRPr lang="zh-CN" altLang="en-US"/>
          </a:p>
        </p:txBody>
      </p:sp>
    </p:spTree>
    <p:extLst>
      <p:ext uri="{BB962C8B-B14F-4D97-AF65-F5344CB8AC3E}">
        <p14:creationId xmlns:p14="http://schemas.microsoft.com/office/powerpoint/2010/main" val="62754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12</a:t>
            </a:fld>
            <a:endParaRPr lang="zh-CN" altLang="en-US"/>
          </a:p>
        </p:txBody>
      </p:sp>
    </p:spTree>
    <p:extLst>
      <p:ext uri="{BB962C8B-B14F-4D97-AF65-F5344CB8AC3E}">
        <p14:creationId xmlns:p14="http://schemas.microsoft.com/office/powerpoint/2010/main" val="178185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13</a:t>
            </a:fld>
            <a:endParaRPr lang="zh-CN" altLang="en-US"/>
          </a:p>
        </p:txBody>
      </p:sp>
    </p:spTree>
    <p:extLst>
      <p:ext uri="{BB962C8B-B14F-4D97-AF65-F5344CB8AC3E}">
        <p14:creationId xmlns:p14="http://schemas.microsoft.com/office/powerpoint/2010/main" val="2963161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14</a:t>
            </a:fld>
            <a:endParaRPr lang="zh-CN" altLang="en-US"/>
          </a:p>
        </p:txBody>
      </p:sp>
    </p:spTree>
    <p:extLst>
      <p:ext uri="{BB962C8B-B14F-4D97-AF65-F5344CB8AC3E}">
        <p14:creationId xmlns:p14="http://schemas.microsoft.com/office/powerpoint/2010/main" val="26067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15</a:t>
            </a:fld>
            <a:endParaRPr lang="zh-CN" altLang="en-US"/>
          </a:p>
        </p:txBody>
      </p:sp>
    </p:spTree>
    <p:extLst>
      <p:ext uri="{BB962C8B-B14F-4D97-AF65-F5344CB8AC3E}">
        <p14:creationId xmlns:p14="http://schemas.microsoft.com/office/powerpoint/2010/main" val="107388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16</a:t>
            </a:fld>
            <a:endParaRPr lang="zh-CN" altLang="en-US"/>
          </a:p>
        </p:txBody>
      </p:sp>
    </p:spTree>
    <p:extLst>
      <p:ext uri="{BB962C8B-B14F-4D97-AF65-F5344CB8AC3E}">
        <p14:creationId xmlns:p14="http://schemas.microsoft.com/office/powerpoint/2010/main" val="3927669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17</a:t>
            </a:fld>
            <a:endParaRPr lang="zh-CN" altLang="en-US"/>
          </a:p>
        </p:txBody>
      </p:sp>
    </p:spTree>
    <p:extLst>
      <p:ext uri="{BB962C8B-B14F-4D97-AF65-F5344CB8AC3E}">
        <p14:creationId xmlns:p14="http://schemas.microsoft.com/office/powerpoint/2010/main" val="252175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18</a:t>
            </a:fld>
            <a:endParaRPr lang="zh-CN" altLang="en-US"/>
          </a:p>
        </p:txBody>
      </p:sp>
    </p:spTree>
    <p:extLst>
      <p:ext uri="{BB962C8B-B14F-4D97-AF65-F5344CB8AC3E}">
        <p14:creationId xmlns:p14="http://schemas.microsoft.com/office/powerpoint/2010/main" val="21680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19</a:t>
            </a:fld>
            <a:endParaRPr lang="zh-CN" altLang="en-US"/>
          </a:p>
        </p:txBody>
      </p:sp>
    </p:spTree>
    <p:extLst>
      <p:ext uri="{BB962C8B-B14F-4D97-AF65-F5344CB8AC3E}">
        <p14:creationId xmlns:p14="http://schemas.microsoft.com/office/powerpoint/2010/main" val="110095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a:t>
            </a:fld>
            <a:endParaRPr lang="zh-CN" altLang="en-US"/>
          </a:p>
        </p:txBody>
      </p:sp>
    </p:spTree>
    <p:extLst>
      <p:ext uri="{BB962C8B-B14F-4D97-AF65-F5344CB8AC3E}">
        <p14:creationId xmlns:p14="http://schemas.microsoft.com/office/powerpoint/2010/main" val="3130123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20</a:t>
            </a:fld>
            <a:endParaRPr lang="zh-CN" altLang="en-US"/>
          </a:p>
        </p:txBody>
      </p:sp>
    </p:spTree>
    <p:extLst>
      <p:ext uri="{BB962C8B-B14F-4D97-AF65-F5344CB8AC3E}">
        <p14:creationId xmlns:p14="http://schemas.microsoft.com/office/powerpoint/2010/main" val="252419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21</a:t>
            </a:fld>
            <a:endParaRPr lang="zh-CN" altLang="en-US"/>
          </a:p>
        </p:txBody>
      </p:sp>
    </p:spTree>
    <p:extLst>
      <p:ext uri="{BB962C8B-B14F-4D97-AF65-F5344CB8AC3E}">
        <p14:creationId xmlns:p14="http://schemas.microsoft.com/office/powerpoint/2010/main" val="150824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22</a:t>
            </a:fld>
            <a:endParaRPr lang="zh-CN" altLang="en-US"/>
          </a:p>
        </p:txBody>
      </p:sp>
    </p:spTree>
    <p:extLst>
      <p:ext uri="{BB962C8B-B14F-4D97-AF65-F5344CB8AC3E}">
        <p14:creationId xmlns:p14="http://schemas.microsoft.com/office/powerpoint/2010/main" val="1444134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23</a:t>
            </a:fld>
            <a:endParaRPr lang="zh-CN" altLang="en-US"/>
          </a:p>
        </p:txBody>
      </p:sp>
    </p:spTree>
    <p:extLst>
      <p:ext uri="{BB962C8B-B14F-4D97-AF65-F5344CB8AC3E}">
        <p14:creationId xmlns:p14="http://schemas.microsoft.com/office/powerpoint/2010/main" val="3027562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24</a:t>
            </a:fld>
            <a:endParaRPr lang="zh-CN" altLang="en-US"/>
          </a:p>
        </p:txBody>
      </p:sp>
    </p:spTree>
    <p:extLst>
      <p:ext uri="{BB962C8B-B14F-4D97-AF65-F5344CB8AC3E}">
        <p14:creationId xmlns:p14="http://schemas.microsoft.com/office/powerpoint/2010/main" val="2998963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25</a:t>
            </a:fld>
            <a:endParaRPr lang="zh-CN" altLang="en-US"/>
          </a:p>
        </p:txBody>
      </p:sp>
    </p:spTree>
    <p:extLst>
      <p:ext uri="{BB962C8B-B14F-4D97-AF65-F5344CB8AC3E}">
        <p14:creationId xmlns:p14="http://schemas.microsoft.com/office/powerpoint/2010/main" val="140341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26</a:t>
            </a:fld>
            <a:endParaRPr lang="zh-CN" altLang="en-US"/>
          </a:p>
        </p:txBody>
      </p:sp>
    </p:spTree>
    <p:extLst>
      <p:ext uri="{BB962C8B-B14F-4D97-AF65-F5344CB8AC3E}">
        <p14:creationId xmlns:p14="http://schemas.microsoft.com/office/powerpoint/2010/main" val="492194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27</a:t>
            </a:fld>
            <a:endParaRPr lang="zh-CN" altLang="en-US"/>
          </a:p>
        </p:txBody>
      </p:sp>
    </p:spTree>
    <p:extLst>
      <p:ext uri="{BB962C8B-B14F-4D97-AF65-F5344CB8AC3E}">
        <p14:creationId xmlns:p14="http://schemas.microsoft.com/office/powerpoint/2010/main" val="136020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28</a:t>
            </a:fld>
            <a:endParaRPr lang="zh-CN" altLang="en-US"/>
          </a:p>
        </p:txBody>
      </p:sp>
    </p:spTree>
    <p:extLst>
      <p:ext uri="{BB962C8B-B14F-4D97-AF65-F5344CB8AC3E}">
        <p14:creationId xmlns:p14="http://schemas.microsoft.com/office/powerpoint/2010/main" val="1084869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29</a:t>
            </a:fld>
            <a:endParaRPr lang="zh-CN" altLang="en-US"/>
          </a:p>
        </p:txBody>
      </p:sp>
    </p:spTree>
    <p:extLst>
      <p:ext uri="{BB962C8B-B14F-4D97-AF65-F5344CB8AC3E}">
        <p14:creationId xmlns:p14="http://schemas.microsoft.com/office/powerpoint/2010/main" val="122779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a:t>
            </a:fld>
            <a:endParaRPr lang="zh-CN" altLang="en-US"/>
          </a:p>
        </p:txBody>
      </p:sp>
    </p:spTree>
    <p:extLst>
      <p:ext uri="{BB962C8B-B14F-4D97-AF65-F5344CB8AC3E}">
        <p14:creationId xmlns:p14="http://schemas.microsoft.com/office/powerpoint/2010/main" val="18836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30</a:t>
            </a:fld>
            <a:endParaRPr lang="zh-CN" altLang="en-US"/>
          </a:p>
        </p:txBody>
      </p:sp>
    </p:spTree>
    <p:extLst>
      <p:ext uri="{BB962C8B-B14F-4D97-AF65-F5344CB8AC3E}">
        <p14:creationId xmlns:p14="http://schemas.microsoft.com/office/powerpoint/2010/main" val="374597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31</a:t>
            </a:fld>
            <a:endParaRPr lang="zh-CN" altLang="en-US"/>
          </a:p>
        </p:txBody>
      </p:sp>
    </p:spTree>
    <p:extLst>
      <p:ext uri="{BB962C8B-B14F-4D97-AF65-F5344CB8AC3E}">
        <p14:creationId xmlns:p14="http://schemas.microsoft.com/office/powerpoint/2010/main" val="121326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33</a:t>
            </a:fld>
            <a:endParaRPr lang="zh-CN" altLang="en-US"/>
          </a:p>
        </p:txBody>
      </p:sp>
    </p:spTree>
    <p:extLst>
      <p:ext uri="{BB962C8B-B14F-4D97-AF65-F5344CB8AC3E}">
        <p14:creationId xmlns:p14="http://schemas.microsoft.com/office/powerpoint/2010/main" val="3031627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34</a:t>
            </a:fld>
            <a:endParaRPr lang="zh-CN" altLang="en-US"/>
          </a:p>
        </p:txBody>
      </p:sp>
    </p:spTree>
    <p:extLst>
      <p:ext uri="{BB962C8B-B14F-4D97-AF65-F5344CB8AC3E}">
        <p14:creationId xmlns:p14="http://schemas.microsoft.com/office/powerpoint/2010/main" val="1356746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35</a:t>
            </a:fld>
            <a:endParaRPr lang="zh-CN" altLang="en-US"/>
          </a:p>
        </p:txBody>
      </p:sp>
    </p:spTree>
    <p:extLst>
      <p:ext uri="{BB962C8B-B14F-4D97-AF65-F5344CB8AC3E}">
        <p14:creationId xmlns:p14="http://schemas.microsoft.com/office/powerpoint/2010/main" val="51177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36</a:t>
            </a:fld>
            <a:endParaRPr lang="zh-CN" altLang="en-US"/>
          </a:p>
        </p:txBody>
      </p:sp>
    </p:spTree>
    <p:extLst>
      <p:ext uri="{BB962C8B-B14F-4D97-AF65-F5344CB8AC3E}">
        <p14:creationId xmlns:p14="http://schemas.microsoft.com/office/powerpoint/2010/main" val="2071951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37</a:t>
            </a:fld>
            <a:endParaRPr lang="zh-CN" altLang="en-US"/>
          </a:p>
        </p:txBody>
      </p:sp>
    </p:spTree>
    <p:extLst>
      <p:ext uri="{BB962C8B-B14F-4D97-AF65-F5344CB8AC3E}">
        <p14:creationId xmlns:p14="http://schemas.microsoft.com/office/powerpoint/2010/main" val="3531258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38</a:t>
            </a:fld>
            <a:endParaRPr lang="zh-CN" altLang="en-US"/>
          </a:p>
        </p:txBody>
      </p:sp>
    </p:spTree>
    <p:extLst>
      <p:ext uri="{BB962C8B-B14F-4D97-AF65-F5344CB8AC3E}">
        <p14:creationId xmlns:p14="http://schemas.microsoft.com/office/powerpoint/2010/main" val="650070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42</a:t>
            </a:fld>
            <a:endParaRPr lang="zh-CN" altLang="en-US"/>
          </a:p>
        </p:txBody>
      </p:sp>
    </p:spTree>
    <p:extLst>
      <p:ext uri="{BB962C8B-B14F-4D97-AF65-F5344CB8AC3E}">
        <p14:creationId xmlns:p14="http://schemas.microsoft.com/office/powerpoint/2010/main" val="1857979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43</a:t>
            </a:fld>
            <a:endParaRPr lang="zh-CN" altLang="en-US"/>
          </a:p>
        </p:txBody>
      </p:sp>
    </p:spTree>
    <p:extLst>
      <p:ext uri="{BB962C8B-B14F-4D97-AF65-F5344CB8AC3E}">
        <p14:creationId xmlns:p14="http://schemas.microsoft.com/office/powerpoint/2010/main" val="351336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4</a:t>
            </a:fld>
            <a:endParaRPr lang="zh-CN" altLang="en-US"/>
          </a:p>
        </p:txBody>
      </p:sp>
    </p:spTree>
    <p:extLst>
      <p:ext uri="{BB962C8B-B14F-4D97-AF65-F5344CB8AC3E}">
        <p14:creationId xmlns:p14="http://schemas.microsoft.com/office/powerpoint/2010/main" val="1886533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46</a:t>
            </a:fld>
            <a:endParaRPr lang="zh-CN" altLang="en-US"/>
          </a:p>
        </p:txBody>
      </p:sp>
    </p:spTree>
    <p:extLst>
      <p:ext uri="{BB962C8B-B14F-4D97-AF65-F5344CB8AC3E}">
        <p14:creationId xmlns:p14="http://schemas.microsoft.com/office/powerpoint/2010/main" val="4121184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47</a:t>
            </a:fld>
            <a:endParaRPr lang="zh-CN" altLang="en-US"/>
          </a:p>
        </p:txBody>
      </p:sp>
    </p:spTree>
    <p:extLst>
      <p:ext uri="{BB962C8B-B14F-4D97-AF65-F5344CB8AC3E}">
        <p14:creationId xmlns:p14="http://schemas.microsoft.com/office/powerpoint/2010/main" val="2871917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50</a:t>
            </a:fld>
            <a:endParaRPr lang="zh-CN" altLang="en-US"/>
          </a:p>
        </p:txBody>
      </p:sp>
    </p:spTree>
    <p:extLst>
      <p:ext uri="{BB962C8B-B14F-4D97-AF65-F5344CB8AC3E}">
        <p14:creationId xmlns:p14="http://schemas.microsoft.com/office/powerpoint/2010/main" val="2380790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61</a:t>
            </a:fld>
            <a:endParaRPr lang="zh-CN" altLang="en-US"/>
          </a:p>
        </p:txBody>
      </p:sp>
    </p:spTree>
    <p:extLst>
      <p:ext uri="{BB962C8B-B14F-4D97-AF65-F5344CB8AC3E}">
        <p14:creationId xmlns:p14="http://schemas.microsoft.com/office/powerpoint/2010/main" val="1070043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62</a:t>
            </a:fld>
            <a:endParaRPr lang="zh-CN" altLang="en-US"/>
          </a:p>
        </p:txBody>
      </p:sp>
    </p:spTree>
    <p:extLst>
      <p:ext uri="{BB962C8B-B14F-4D97-AF65-F5344CB8AC3E}">
        <p14:creationId xmlns:p14="http://schemas.microsoft.com/office/powerpoint/2010/main" val="2020313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70</a:t>
            </a:fld>
            <a:endParaRPr lang="zh-CN" altLang="en-US"/>
          </a:p>
        </p:txBody>
      </p:sp>
    </p:spTree>
    <p:extLst>
      <p:ext uri="{BB962C8B-B14F-4D97-AF65-F5344CB8AC3E}">
        <p14:creationId xmlns:p14="http://schemas.microsoft.com/office/powerpoint/2010/main" val="218995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5</a:t>
            </a:fld>
            <a:endParaRPr lang="zh-CN" altLang="en-US"/>
          </a:p>
        </p:txBody>
      </p:sp>
    </p:spTree>
    <p:extLst>
      <p:ext uri="{BB962C8B-B14F-4D97-AF65-F5344CB8AC3E}">
        <p14:creationId xmlns:p14="http://schemas.microsoft.com/office/powerpoint/2010/main" val="385151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6</a:t>
            </a:fld>
            <a:endParaRPr lang="zh-CN" altLang="en-US"/>
          </a:p>
        </p:txBody>
      </p:sp>
    </p:spTree>
    <p:extLst>
      <p:ext uri="{BB962C8B-B14F-4D97-AF65-F5344CB8AC3E}">
        <p14:creationId xmlns:p14="http://schemas.microsoft.com/office/powerpoint/2010/main" val="244995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7</a:t>
            </a:fld>
            <a:endParaRPr lang="zh-CN" altLang="en-US"/>
          </a:p>
        </p:txBody>
      </p:sp>
    </p:spTree>
    <p:extLst>
      <p:ext uri="{BB962C8B-B14F-4D97-AF65-F5344CB8AC3E}">
        <p14:creationId xmlns:p14="http://schemas.microsoft.com/office/powerpoint/2010/main" val="214193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8</a:t>
            </a:fld>
            <a:endParaRPr lang="zh-CN" altLang="en-US"/>
          </a:p>
        </p:txBody>
      </p:sp>
    </p:spTree>
    <p:extLst>
      <p:ext uri="{BB962C8B-B14F-4D97-AF65-F5344CB8AC3E}">
        <p14:creationId xmlns:p14="http://schemas.microsoft.com/office/powerpoint/2010/main" val="212420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2C8D13-8520-4D3F-BE91-BD569291F69C}" type="slidenum">
              <a:rPr lang="zh-CN" altLang="en-US" smtClean="0"/>
              <a:t>9</a:t>
            </a:fld>
            <a:endParaRPr lang="zh-CN" altLang="en-US"/>
          </a:p>
        </p:txBody>
      </p:sp>
    </p:spTree>
    <p:extLst>
      <p:ext uri="{BB962C8B-B14F-4D97-AF65-F5344CB8AC3E}">
        <p14:creationId xmlns:p14="http://schemas.microsoft.com/office/powerpoint/2010/main" val="1638293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 name="图片 19" descr="换图-1978年10月14日，中国科学技术大学研究生院举行首届研究生开学典礼，当年录取研究生1015人。.jpg"/>
          <p:cNvPicPr>
            <a:picLocks noChangeAspect="1"/>
          </p:cNvPicPr>
          <p:nvPr userDrawn="1"/>
        </p:nvPicPr>
        <p:blipFill>
          <a:blip r:embed="rId2" cstate="print"/>
          <a:srcRect b="30302"/>
          <a:stretch>
            <a:fillRect/>
          </a:stretch>
        </p:blipFill>
        <p:spPr>
          <a:xfrm>
            <a:off x="-31" y="5957905"/>
            <a:ext cx="951064" cy="648000"/>
          </a:xfrm>
          <a:prstGeom prst="rect">
            <a:avLst/>
          </a:prstGeom>
          <a:effectLst>
            <a:outerShdw blurRad="50800" dist="38100" dir="18900000" algn="bl" rotWithShape="0">
              <a:prstClr val="black">
                <a:alpha val="40000"/>
              </a:prstClr>
            </a:outerShdw>
          </a:effec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1802" y="1643050"/>
            <a:ext cx="3357586" cy="3357586"/>
          </a:xfrm>
          <a:prstGeom prst="rect">
            <a:avLst/>
          </a:prstGeom>
        </p:spPr>
      </p:pic>
      <p:pic>
        <p:nvPicPr>
          <p:cNvPr id="14" name="图片 13" descr="横版组合——透明.png"/>
          <p:cNvPicPr>
            <a:picLocks noChangeAspect="1"/>
          </p:cNvPicPr>
          <p:nvPr userDrawn="1"/>
        </p:nvPicPr>
        <p:blipFill>
          <a:blip r:embed="rId4"/>
          <a:stretch>
            <a:fillRect/>
          </a:stretch>
        </p:blipFill>
        <p:spPr>
          <a:xfrm>
            <a:off x="5843070" y="102853"/>
            <a:ext cx="3209322" cy="672990"/>
          </a:xfrm>
          <a:prstGeom prst="rect">
            <a:avLst/>
          </a:prstGeom>
        </p:spPr>
      </p:pic>
      <p:pic>
        <p:nvPicPr>
          <p:cNvPr id="9" name="图片 8" descr="（3）2014年，国科大首届本科生332名，分布在数学、物理学、化学、生命科学、材料科学与工程、计算机科学与技术6个专业.jpg"/>
          <p:cNvPicPr>
            <a:picLocks noChangeAspect="1"/>
          </p:cNvPicPr>
          <p:nvPr userDrawn="1"/>
        </p:nvPicPr>
        <p:blipFill>
          <a:blip r:embed="rId5" cstate="print"/>
          <a:srcRect r="4691" b="246"/>
          <a:stretch>
            <a:fillRect/>
          </a:stretch>
        </p:blipFill>
        <p:spPr>
          <a:xfrm>
            <a:off x="3143240" y="5948380"/>
            <a:ext cx="928694" cy="648000"/>
          </a:xfrm>
          <a:prstGeom prst="rect">
            <a:avLst/>
          </a:prstGeom>
          <a:ln>
            <a:noFill/>
          </a:ln>
          <a:effectLst>
            <a:outerShdw blurRad="50800" dist="38100" dir="18900000" algn="bl" rotWithShape="0">
              <a:prstClr val="black">
                <a:alpha val="40000"/>
              </a:prstClr>
            </a:outerShdw>
          </a:effectLst>
        </p:spPr>
      </p:pic>
      <p:pic>
        <p:nvPicPr>
          <p:cNvPr id="8" name="图片 7" descr="（3）2012年9月6日，中国科学院大学挂牌.JPG"/>
          <p:cNvPicPr>
            <a:picLocks noChangeAspect="1"/>
          </p:cNvPicPr>
          <p:nvPr userDrawn="1"/>
        </p:nvPicPr>
        <p:blipFill>
          <a:blip r:embed="rId6" cstate="print"/>
          <a:srcRect l="1285" r="5630" b="10168"/>
          <a:stretch>
            <a:fillRect/>
          </a:stretch>
        </p:blipFill>
        <p:spPr>
          <a:xfrm>
            <a:off x="2095483" y="5957905"/>
            <a:ext cx="1005298" cy="646789"/>
          </a:xfrm>
          <a:prstGeom prst="rect">
            <a:avLst/>
          </a:prstGeom>
          <a:ln>
            <a:noFill/>
          </a:ln>
          <a:effectLst>
            <a:outerShdw blurRad="50800" dist="38100" dir="18900000" algn="bl" rotWithShape="0">
              <a:prstClr val="black">
                <a:alpha val="40000"/>
              </a:prstClr>
            </a:outerShdw>
          </a:effectLst>
        </p:spPr>
      </p:pic>
      <p:pic>
        <p:nvPicPr>
          <p:cNvPr id="10" name="图片 9" descr="（4）2001年5月22日，新研究生院在北京玉泉路校区隆重举行揭牌仪式，标志着研究生院的建设与发展从此进入一个新的历史时期。图为时任中国科学院院长路甬祥在揭牌仪式上讲话.TIF"/>
          <p:cNvPicPr>
            <a:picLocks noChangeAspect="1"/>
          </p:cNvPicPr>
          <p:nvPr userDrawn="1"/>
        </p:nvPicPr>
        <p:blipFill>
          <a:blip r:embed="rId7" cstate="print"/>
          <a:srcRect t="9687"/>
          <a:stretch>
            <a:fillRect/>
          </a:stretch>
        </p:blipFill>
        <p:spPr>
          <a:xfrm>
            <a:off x="979079" y="5957905"/>
            <a:ext cx="1076251" cy="648000"/>
          </a:xfrm>
          <a:prstGeom prst="rect">
            <a:avLst/>
          </a:prstGeom>
          <a:ln>
            <a:noFill/>
          </a:ln>
          <a:effectLst>
            <a:outerShdw blurRad="50800" dist="38100" dir="18900000" algn="bl" rotWithShape="0">
              <a:prstClr val="black">
                <a:alpha val="40000"/>
              </a:prstClr>
            </a:outerShdw>
          </a:effectLst>
        </p:spPr>
      </p:pic>
      <p:grpSp>
        <p:nvGrpSpPr>
          <p:cNvPr id="18" name="组合 17"/>
          <p:cNvGrpSpPr/>
          <p:nvPr userDrawn="1"/>
        </p:nvGrpSpPr>
        <p:grpSpPr>
          <a:xfrm>
            <a:off x="0" y="6575835"/>
            <a:ext cx="4069110" cy="279125"/>
            <a:chOff x="0" y="6575835"/>
            <a:chExt cx="4069110" cy="279125"/>
          </a:xfrm>
          <a:effectLst>
            <a:outerShdw blurRad="25400" sx="1000" sy="1000" algn="l" rotWithShape="0">
              <a:schemeClr val="tx1">
                <a:alpha val="83000"/>
              </a:schemeClr>
            </a:outerShdw>
          </a:effectLst>
        </p:grpSpPr>
        <p:sp>
          <p:nvSpPr>
            <p:cNvPr id="11" name="TextBox 10"/>
            <p:cNvSpPr txBox="1"/>
            <p:nvPr userDrawn="1"/>
          </p:nvSpPr>
          <p:spPr>
            <a:xfrm>
              <a:off x="0" y="6577961"/>
              <a:ext cx="1000100" cy="276999"/>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rtlCol="0">
              <a:spAutoFit/>
            </a:bodyPr>
            <a:lstStyle/>
            <a:p>
              <a:pPr algn="ctr"/>
              <a:r>
                <a:rPr lang="en-US" altLang="zh-CN" sz="1200" b="1" dirty="0">
                  <a:solidFill>
                    <a:schemeClr val="bg1"/>
                  </a:solidFill>
                  <a:latin typeface="Arial" pitchFamily="34" charset="0"/>
                  <a:cs typeface="Arial" pitchFamily="34" charset="0"/>
                </a:rPr>
                <a:t>1978</a:t>
              </a:r>
              <a:endParaRPr lang="zh-CN" altLang="en-US" sz="1200" b="1" dirty="0">
                <a:solidFill>
                  <a:schemeClr val="bg1"/>
                </a:solidFill>
                <a:latin typeface="Arial" pitchFamily="34" charset="0"/>
                <a:cs typeface="Arial" pitchFamily="34" charset="0"/>
              </a:endParaRPr>
            </a:p>
          </p:txBody>
        </p:sp>
        <p:sp>
          <p:nvSpPr>
            <p:cNvPr id="15" name="TextBox 14"/>
            <p:cNvSpPr txBox="1"/>
            <p:nvPr userDrawn="1"/>
          </p:nvSpPr>
          <p:spPr>
            <a:xfrm>
              <a:off x="1000100" y="6575835"/>
              <a:ext cx="1071570" cy="276999"/>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rtlCol="0">
              <a:spAutoFit/>
            </a:bodyPr>
            <a:lstStyle/>
            <a:p>
              <a:pPr algn="ctr"/>
              <a:r>
                <a:rPr lang="en-US" altLang="zh-CN" sz="1200" b="1" dirty="0">
                  <a:solidFill>
                    <a:schemeClr val="bg1"/>
                  </a:solidFill>
                  <a:latin typeface="Arial" pitchFamily="34" charset="0"/>
                  <a:cs typeface="Arial" pitchFamily="34" charset="0"/>
                </a:rPr>
                <a:t>2000</a:t>
              </a:r>
              <a:endParaRPr lang="zh-CN" altLang="en-US" sz="1200" b="1" dirty="0">
                <a:solidFill>
                  <a:schemeClr val="bg1"/>
                </a:solidFill>
                <a:latin typeface="Arial" pitchFamily="34" charset="0"/>
                <a:cs typeface="Arial" pitchFamily="34" charset="0"/>
              </a:endParaRPr>
            </a:p>
          </p:txBody>
        </p:sp>
        <p:sp>
          <p:nvSpPr>
            <p:cNvPr id="16" name="TextBox 15"/>
            <p:cNvSpPr txBox="1"/>
            <p:nvPr userDrawn="1"/>
          </p:nvSpPr>
          <p:spPr>
            <a:xfrm>
              <a:off x="2071670" y="6575835"/>
              <a:ext cx="1000100" cy="276999"/>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rtlCol="0">
              <a:spAutoFit/>
            </a:bodyPr>
            <a:lstStyle/>
            <a:p>
              <a:pPr algn="ctr"/>
              <a:r>
                <a:rPr lang="en-US" altLang="zh-CN" sz="1200" b="1" dirty="0">
                  <a:solidFill>
                    <a:schemeClr val="bg1"/>
                  </a:solidFill>
                  <a:latin typeface="Arial" pitchFamily="34" charset="0"/>
                  <a:cs typeface="Arial" pitchFamily="34" charset="0"/>
                </a:rPr>
                <a:t>2012</a:t>
              </a:r>
              <a:endParaRPr lang="zh-CN" altLang="en-US" sz="1200" b="1" dirty="0">
                <a:solidFill>
                  <a:schemeClr val="bg1"/>
                </a:solidFill>
                <a:latin typeface="Arial" pitchFamily="34" charset="0"/>
                <a:cs typeface="Arial" pitchFamily="34" charset="0"/>
              </a:endParaRPr>
            </a:p>
          </p:txBody>
        </p:sp>
        <p:sp>
          <p:nvSpPr>
            <p:cNvPr id="17" name="TextBox 16"/>
            <p:cNvSpPr txBox="1"/>
            <p:nvPr userDrawn="1"/>
          </p:nvSpPr>
          <p:spPr>
            <a:xfrm>
              <a:off x="2997540" y="6575835"/>
              <a:ext cx="1071570" cy="276999"/>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rtlCol="0">
              <a:spAutoFit/>
            </a:bodyPr>
            <a:lstStyle/>
            <a:p>
              <a:pPr algn="ctr"/>
              <a:r>
                <a:rPr lang="en-US" altLang="zh-CN" sz="1200" b="1" dirty="0">
                  <a:solidFill>
                    <a:schemeClr val="bg1"/>
                  </a:solidFill>
                  <a:latin typeface="Arial" pitchFamily="34" charset="0"/>
                  <a:cs typeface="Arial" pitchFamily="34" charset="0"/>
                </a:rPr>
                <a:t>  2014</a:t>
              </a:r>
              <a:endParaRPr lang="zh-CN" altLang="en-US" sz="1200" b="1" dirty="0">
                <a:solidFill>
                  <a:schemeClr val="bg1"/>
                </a:solidFill>
                <a:latin typeface="Arial" pitchFamily="34" charset="0"/>
                <a:cs typeface="Arial" pitchFamily="34" charset="0"/>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2107C6-EE65-416E-99BC-BCBE9E6BD96C}" type="datetimeFigureOut">
              <a:rPr lang="zh-CN" altLang="en-US" smtClean="0"/>
              <a:pPr/>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73A25E-3B74-4562-9628-2AD54190B26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107C6-EE65-416E-99BC-BCBE9E6BD96C}" type="datetimeFigureOut">
              <a:rPr lang="zh-CN" altLang="en-US" smtClean="0"/>
              <a:pPr/>
              <a:t>2021/12/13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3A25E-3B74-4562-9628-2AD54190B266}" type="slidenum">
              <a:rPr lang="zh-CN" altLang="en-US" smtClean="0"/>
              <a:pPr/>
              <a:t>‹#›</a:t>
            </a:fld>
            <a:endParaRPr lang="zh-CN" altLang="en-US"/>
          </a:p>
        </p:txBody>
      </p:sp>
      <p:pic>
        <p:nvPicPr>
          <p:cNvPr id="8" name="图片 7" descr="国科大书法字——透明.png"/>
          <p:cNvPicPr>
            <a:picLocks noChangeAspect="1"/>
          </p:cNvPicPr>
          <p:nvPr userDrawn="1"/>
        </p:nvPicPr>
        <p:blipFill>
          <a:blip r:embed="rId13" cstate="print"/>
          <a:stretch>
            <a:fillRect/>
          </a:stretch>
        </p:blipFill>
        <p:spPr>
          <a:xfrm>
            <a:off x="8141629" y="133327"/>
            <a:ext cx="906713" cy="357190"/>
          </a:xfrm>
          <a:prstGeom prst="rect">
            <a:avLst/>
          </a:prstGeom>
        </p:spPr>
      </p:pic>
      <p:pic>
        <p:nvPicPr>
          <p:cNvPr id="12" name="图片 11"/>
          <p:cNvPicPr>
            <a:picLocks noChangeAspect="1"/>
          </p:cNvPicPr>
          <p:nvPr userDrawn="1"/>
        </p:nvPicPr>
        <p:blipFill rotWithShape="1">
          <a:blip r:embed="rId14" cstate="print">
            <a:extLst>
              <a:ext uri="{28A0092B-C50C-407E-A947-70E740481C1C}">
                <a14:useLocalDpi xmlns:a14="http://schemas.microsoft.com/office/drawing/2010/main" val="0"/>
              </a:ext>
            </a:extLst>
          </a:blip>
          <a:srcRect b="19407"/>
          <a:stretch/>
        </p:blipFill>
        <p:spPr>
          <a:xfrm>
            <a:off x="-4532" y="5214950"/>
            <a:ext cx="2934924" cy="164305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fuwu.most.gov.cn/html/rlycxzcf/20150907/123123231.html"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fuwu.most.gov.cn/html/rlycxzcf/20150907/123123231.html"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pdf.dfcfw.com/pdf/H2_AN201810281223385528_1.pdf"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pdf.dfcfw.com/pdf/H2_AN201810281223385528_1.pdf"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baike.baidu.com/reference/7975072/54ebj9QwapgxtCLUYgbp-LT86ZQuSVXfZUmhQAvKrxcrVpwvubK4dl75Leu2eyNUxKfANkChHEH7qYLox6UvJBNXBSqI9VmthqPwi71q1athMDUFyRjE_3GJnSyMecAqnw"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baike.baidu.com/reference/7975072/54ebj9QwapgxtCLUYgbp-LT86ZQuSVXfZUmhQAvKrxcrVpwvubK4dl75Leu2eyNUxKfANkChHEH7qYLox6UvJBNXBSqI9VmthqPwi71q1athMDUFyRjE_3GJnSyMecAqnw"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baike.baidu.com/reference/7975072/54ebj9QwapgxtCLUYgbp-LT86ZQuSVXfZUmhQAvKrxcrVpwvubK4dl75Leu2eyNUxKfANkChHEH7qYLox6UvJBNXBSqI9VmthqPwi71q1athMDUFyRjE_3GJnSyMecAqnw"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tech.sina.com.cn/d/i/2018-11-08/doc-ihmutuea8102426.shtml"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tech.sina.com.cn/d/i/2018-11-08/doc-ihmutuea8102426.s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tech.sina.com.cn/d/i/2018-11-08/doc-ihmutuea8102426.shtml"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tech.sina.com.cn/d/i/2018-11-08/doc-ihmutuea8102426.shtml"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pdf.dfcfw.com/pdf/H2_AN201810281223385528_1.pdf"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pdf.dfcfw.com/pdf/H2_AN201810281223385528_1.pdf"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pdf.dfcfw.com/pdf/H2_AN201810281223385528_1.pdf"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pdf.dfcfw.com/pdf/H2_AN201810281223385528_1.pdf"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uwu.most.gov.cn/html/rlycxzcf/index.html?tab=static"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congress.gov/bill/115th-congress/house-bill/4943"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www.gov.cn/zhengce/content/2019-06/10/content_5398829.htm" TargetMode="External"/><Relationship Id="rId4" Type="http://schemas.openxmlformats.org/officeDocument/2006/relationships/hyperlink" Target="https://eur-lex.europa.eu/legal-content/EN/TXT/?uri=CELEX%3A32016R0679"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www.gov.cn/zhengce/content/2019-06/10/content_5398829.htm"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fuwu.most.gov.cn/html/rlycxzcf/20150907/123123231.html" TargetMode="External"/><Relationship Id="rId2" Type="http://schemas.openxmlformats.org/officeDocument/2006/relationships/hyperlink" Target="http://www.cas.cn/ky/kjjl/ygjkjhzj/" TargetMode="External"/><Relationship Id="rId1" Type="http://schemas.openxmlformats.org/officeDocument/2006/relationships/slideLayout" Target="../slideLayouts/slideLayout7.xml"/><Relationship Id="rId5" Type="http://schemas.openxmlformats.org/officeDocument/2006/relationships/hyperlink" Target="https://baike.baidu.com/reference/7975072/54ebj9QwapgxtCLUYgbp-LT86ZQuSVXfZUmhQAvKrxcrVpwvubK4dl75Leu2eyNUxKfANkChHEH7qYLox6UvJBNXBSqI9VmthqPwi71q1athMDUFyRjE_3GJnSyMecAqnw" TargetMode="External"/><Relationship Id="rId4" Type="http://schemas.openxmlformats.org/officeDocument/2006/relationships/hyperlink" Target="http://pdf.dfcfw.com/pdf/H2_AN201810281223385528_1.pdf"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fuwu.most.gov.cn/html/rlycxzcf/index.html?tab=static" TargetMode="External"/><Relationship Id="rId2" Type="http://schemas.openxmlformats.org/officeDocument/2006/relationships/hyperlink" Target="https://tech.sina.com.cn/d/i/2018-11-08/doc-ihmutuea8102426.html" TargetMode="External"/><Relationship Id="rId1" Type="http://schemas.openxmlformats.org/officeDocument/2006/relationships/slideLayout" Target="../slideLayouts/slideLayout7.xml"/><Relationship Id="rId4" Type="http://schemas.openxmlformats.org/officeDocument/2006/relationships/hyperlink" Target="http://www.gov.cn/zhengce/content/2019-06/10/content_5398829.ht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20AC-0CC1-409C-894D-150166AF6683}"/>
              </a:ext>
            </a:extLst>
          </p:cNvPr>
          <p:cNvSpPr>
            <a:spLocks noGrp="1"/>
          </p:cNvSpPr>
          <p:nvPr>
            <p:ph type="ctrTitle"/>
          </p:nvPr>
        </p:nvSpPr>
        <p:spPr/>
        <p:txBody>
          <a:bodyPr/>
          <a:lstStyle/>
          <a:p>
            <a:r>
              <a:rPr lang="zh-CN" altLang="en-US" b="1" dirty="0">
                <a:latin typeface="黑体" panose="02010609060101010101" pitchFamily="49" charset="-122"/>
                <a:ea typeface="黑体" panose="02010609060101010101" pitchFamily="49" charset="-122"/>
              </a:rPr>
              <a:t>举例说明当前国际科技合作的法律风险</a:t>
            </a:r>
          </a:p>
        </p:txBody>
      </p:sp>
      <p:sp>
        <p:nvSpPr>
          <p:cNvPr id="3" name="副标题 2">
            <a:extLst>
              <a:ext uri="{FF2B5EF4-FFF2-40B4-BE49-F238E27FC236}">
                <a16:creationId xmlns:a16="http://schemas.microsoft.com/office/drawing/2014/main" id="{CAF070BA-5968-49D0-9275-494C84427D98}"/>
              </a:ext>
            </a:extLst>
          </p:cNvPr>
          <p:cNvSpPr>
            <a:spLocks noGrp="1"/>
          </p:cNvSpPr>
          <p:nvPr>
            <p:ph type="subTitle" idx="1"/>
          </p:nvPr>
        </p:nvSpPr>
        <p:spPr>
          <a:xfrm>
            <a:off x="1371600" y="4221088"/>
            <a:ext cx="6400800" cy="1752600"/>
          </a:xfrm>
        </p:spPr>
        <p:txBody>
          <a:bodyPr>
            <a:normAutofit/>
          </a:bodyPr>
          <a:lstStyle/>
          <a:p>
            <a:pPr algn="l"/>
            <a:r>
              <a:rPr lang="zh-CN" altLang="en-US" sz="2800" dirty="0">
                <a:solidFill>
                  <a:schemeClr val="tx1"/>
                </a:solidFill>
              </a:rPr>
              <a:t>汇报人：黄筱童 公共政策与管理学院</a:t>
            </a:r>
            <a:endParaRPr lang="en-US" altLang="zh-CN" sz="2800" dirty="0">
              <a:solidFill>
                <a:schemeClr val="tx1"/>
              </a:solidFill>
            </a:endParaRPr>
          </a:p>
          <a:p>
            <a:pPr algn="l"/>
            <a:r>
              <a:rPr lang="zh-CN" altLang="en-US" sz="2800" dirty="0">
                <a:solidFill>
                  <a:schemeClr val="tx1"/>
                </a:solidFill>
              </a:rPr>
              <a:t>                  程逸飞 网络空间安全学院</a:t>
            </a:r>
          </a:p>
        </p:txBody>
      </p:sp>
      <p:sp>
        <p:nvSpPr>
          <p:cNvPr id="4" name="文本框 3">
            <a:extLst>
              <a:ext uri="{FF2B5EF4-FFF2-40B4-BE49-F238E27FC236}">
                <a16:creationId xmlns:a16="http://schemas.microsoft.com/office/drawing/2014/main" id="{9B58130E-E769-458D-8E41-EAA520A56A74}"/>
              </a:ext>
            </a:extLst>
          </p:cNvPr>
          <p:cNvSpPr txBox="1"/>
          <p:nvPr/>
        </p:nvSpPr>
        <p:spPr>
          <a:xfrm>
            <a:off x="3257854" y="5445224"/>
            <a:ext cx="2628292" cy="461665"/>
          </a:xfrm>
          <a:prstGeom prst="rect">
            <a:avLst/>
          </a:prstGeom>
          <a:noFill/>
        </p:spPr>
        <p:txBody>
          <a:bodyPr wrap="square" rtlCol="0">
            <a:spAutoFit/>
          </a:bodyPr>
          <a:lstStyle/>
          <a:p>
            <a:r>
              <a:rPr lang="en-US" altLang="zh-CN" sz="2400" dirty="0"/>
              <a:t>2021</a:t>
            </a:r>
            <a:r>
              <a:rPr lang="zh-CN" altLang="en-US" sz="2400" dirty="0"/>
              <a:t>年</a:t>
            </a:r>
            <a:r>
              <a:rPr lang="en-US" altLang="zh-CN" sz="2400" dirty="0"/>
              <a:t>10</a:t>
            </a:r>
            <a:r>
              <a:rPr lang="zh-CN" altLang="en-US" sz="2400" dirty="0"/>
              <a:t>月</a:t>
            </a:r>
            <a:r>
              <a:rPr lang="en-US" altLang="zh-CN" sz="2400" dirty="0"/>
              <a:t>29</a:t>
            </a:r>
            <a:r>
              <a:rPr lang="zh-CN" altLang="en-US" sz="2400" dirty="0"/>
              <a:t>日</a:t>
            </a:r>
          </a:p>
        </p:txBody>
      </p:sp>
    </p:spTree>
    <p:extLst>
      <p:ext uri="{BB962C8B-B14F-4D97-AF65-F5344CB8AC3E}">
        <p14:creationId xmlns:p14="http://schemas.microsoft.com/office/powerpoint/2010/main" val="10965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引进来</a:t>
              </a:r>
              <a:r>
                <a:rPr lang="zh-CN" altLang="en-US" sz="2000" dirty="0"/>
                <a:t>”</a:t>
              </a:r>
            </a:p>
          </p:txBody>
        </p:sp>
      </p:gr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7560840" cy="738664"/>
          </a:xfrm>
          <a:prstGeom prst="rect">
            <a:avLst/>
          </a:prstGeom>
          <a:noFill/>
        </p:spPr>
        <p:txBody>
          <a:bodyPr wrap="square" rtlCol="0">
            <a:spAutoFit/>
          </a:bodyPr>
          <a:lstStyle/>
          <a:p>
            <a:pPr marL="342900" indent="-342900">
              <a:buAutoNum type="arabicPeriod"/>
            </a:pPr>
            <a:r>
              <a:rPr lang="en-US" altLang="zh-CN" sz="2400" dirty="0">
                <a:solidFill>
                  <a:schemeClr val="bg1">
                    <a:lumMod val="85000"/>
                  </a:schemeClr>
                </a:solidFill>
              </a:rPr>
              <a:t>《</a:t>
            </a:r>
            <a:r>
              <a:rPr lang="zh-CN" altLang="en-US" sz="2400" i="0" dirty="0">
                <a:solidFill>
                  <a:schemeClr val="bg1">
                    <a:lumMod val="85000"/>
                  </a:schemeClr>
                </a:solidFill>
                <a:effectLst/>
                <a:latin typeface="+mn-ea"/>
              </a:rPr>
              <a:t>关于申报</a:t>
            </a:r>
            <a:r>
              <a:rPr lang="en-US" altLang="zh-CN" sz="2400" i="0" dirty="0">
                <a:solidFill>
                  <a:schemeClr val="bg1">
                    <a:lumMod val="85000"/>
                  </a:schemeClr>
                </a:solidFill>
                <a:effectLst/>
                <a:latin typeface="+mn-ea"/>
              </a:rPr>
              <a:t>2019</a:t>
            </a:r>
            <a:r>
              <a:rPr lang="zh-CN" altLang="en-US" sz="2400" i="0" dirty="0">
                <a:solidFill>
                  <a:schemeClr val="bg1">
                    <a:lumMod val="85000"/>
                  </a:schemeClr>
                </a:solidFill>
                <a:effectLst/>
                <a:latin typeface="+mn-ea"/>
              </a:rPr>
              <a:t>年度高端外国专家引进计划的通知</a:t>
            </a:r>
            <a:r>
              <a:rPr lang="en-US" altLang="zh-CN" sz="2400" dirty="0">
                <a:solidFill>
                  <a:schemeClr val="bg1">
                    <a:lumMod val="85000"/>
                  </a:schemeClr>
                </a:solidFill>
              </a:rPr>
              <a:t>》</a:t>
            </a:r>
          </a:p>
          <a:p>
            <a:endParaRPr lang="en-US" altLang="zh-CN" dirty="0">
              <a:solidFill>
                <a:schemeClr val="bg1">
                  <a:lumMod val="85000"/>
                </a:schemeClr>
              </a:solidFill>
            </a:endParaRPr>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132856"/>
            <a:ext cx="7416824" cy="630942"/>
          </a:xfrm>
          <a:prstGeom prst="rect">
            <a:avLst/>
          </a:prstGeom>
          <a:noFill/>
        </p:spPr>
        <p:txBody>
          <a:bodyPr wrap="square" rtlCol="0">
            <a:spAutoFit/>
          </a:bodyPr>
          <a:lstStyle/>
          <a:p>
            <a:r>
              <a:rPr lang="en-US" altLang="zh-CN" sz="2400" dirty="0">
                <a:solidFill>
                  <a:schemeClr val="bg1">
                    <a:lumMod val="85000"/>
                  </a:schemeClr>
                </a:solidFill>
              </a:rPr>
              <a:t>2.  </a:t>
            </a:r>
            <a:r>
              <a:rPr lang="zh-CN" altLang="en-US" sz="2400" dirty="0">
                <a:solidFill>
                  <a:schemeClr val="bg1">
                    <a:lumMod val="85000"/>
                  </a:schemeClr>
                </a:solidFill>
              </a:rPr>
              <a:t>“</a:t>
            </a:r>
            <a:r>
              <a:rPr lang="zh-CN" altLang="en-US" sz="2400" b="0" i="0" dirty="0">
                <a:solidFill>
                  <a:schemeClr val="bg1">
                    <a:lumMod val="85000"/>
                  </a:schemeClr>
                </a:solidFill>
                <a:effectLst/>
                <a:latin typeface="仿宋_GB2312"/>
              </a:rPr>
              <a:t>发展中国家杰出青年科学家来华工作计划</a:t>
            </a:r>
            <a:r>
              <a:rPr lang="zh-CN" altLang="en-US" sz="2400" dirty="0">
                <a:solidFill>
                  <a:schemeClr val="bg1">
                    <a:lumMod val="85000"/>
                  </a:schemeClr>
                </a:solidFill>
              </a:rPr>
              <a:t>”</a:t>
            </a:r>
            <a:endParaRPr lang="en-US" altLang="zh-CN" sz="2400" dirty="0">
              <a:solidFill>
                <a:schemeClr val="bg1">
                  <a:lumMod val="85000"/>
                </a:schemeClr>
              </a:solidFill>
            </a:endParaRPr>
          </a:p>
          <a:p>
            <a:endParaRPr lang="en-US" altLang="zh-CN" sz="1100" dirty="0">
              <a:solidFill>
                <a:schemeClr val="bg1">
                  <a:lumMod val="85000"/>
                </a:schemeClr>
              </a:solidFill>
            </a:endParaRPr>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17174"/>
            <a:ext cx="7920880" cy="830997"/>
          </a:xfrm>
          <a:prstGeom prst="rect">
            <a:avLst/>
          </a:prstGeom>
          <a:noFill/>
        </p:spPr>
        <p:txBody>
          <a:bodyPr wrap="square" rtlCol="0">
            <a:spAutoFit/>
          </a:bodyPr>
          <a:lstStyle/>
          <a:p>
            <a:r>
              <a:rPr lang="en-US" altLang="zh-CN" sz="2400" dirty="0"/>
              <a:t>3. </a:t>
            </a:r>
            <a:r>
              <a:rPr lang="en-US" altLang="zh-CN" sz="2400" b="0" i="0" dirty="0">
                <a:effectLst/>
                <a:latin typeface="+mn-ea"/>
              </a:rPr>
              <a:t>《</a:t>
            </a:r>
            <a:r>
              <a:rPr lang="zh-CN" altLang="en-US" sz="2400" b="0" i="0" dirty="0">
                <a:effectLst/>
                <a:latin typeface="+mn-ea"/>
              </a:rPr>
              <a:t>国务院办公厅关于促进开发区改革和创新发展的若干意见</a:t>
            </a:r>
            <a:r>
              <a:rPr lang="en-US" altLang="zh-CN" sz="2400" b="0" i="0" dirty="0">
                <a:effectLst/>
                <a:latin typeface="+mn-ea"/>
              </a:rPr>
              <a:t>》</a:t>
            </a:r>
            <a:endParaRPr lang="zh-CN" altLang="en-US" sz="2400" dirty="0">
              <a:latin typeface="+mn-ea"/>
            </a:endParaRPr>
          </a:p>
        </p:txBody>
      </p:sp>
      <p:sp>
        <p:nvSpPr>
          <p:cNvPr id="9" name="文本框 8">
            <a:extLst>
              <a:ext uri="{FF2B5EF4-FFF2-40B4-BE49-F238E27FC236}">
                <a16:creationId xmlns:a16="http://schemas.microsoft.com/office/drawing/2014/main" id="{9C9E58AC-F96D-4971-A8B2-B3CE66D4A073}"/>
              </a:ext>
            </a:extLst>
          </p:cNvPr>
          <p:cNvSpPr txBox="1"/>
          <p:nvPr/>
        </p:nvSpPr>
        <p:spPr>
          <a:xfrm>
            <a:off x="4175956" y="4941168"/>
            <a:ext cx="360040" cy="779572"/>
          </a:xfrm>
          <a:prstGeom prst="rect">
            <a:avLst/>
          </a:prstGeom>
          <a:noFill/>
        </p:spPr>
        <p:txBody>
          <a:bodyPr wrap="square" rtlCol="0">
            <a:spAutoFit/>
          </a:bodyPr>
          <a:lstStyle/>
          <a:p>
            <a:pPr>
              <a:lnSpc>
                <a:spcPct val="50000"/>
              </a:lnSpc>
            </a:pPr>
            <a:r>
              <a:rPr lang="en-US" altLang="zh-CN" sz="2800" dirty="0"/>
              <a:t>.</a:t>
            </a:r>
          </a:p>
          <a:p>
            <a:pPr>
              <a:lnSpc>
                <a:spcPct val="50000"/>
              </a:lnSpc>
            </a:pPr>
            <a:r>
              <a:rPr lang="en-US" altLang="zh-CN" sz="2800" dirty="0"/>
              <a:t>.</a:t>
            </a:r>
          </a:p>
          <a:p>
            <a:pPr>
              <a:lnSpc>
                <a:spcPct val="50000"/>
              </a:lnSpc>
            </a:pP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700808"/>
                <a:ext cx="7749063" cy="359650"/>
              </a:xfrm>
              <a:prstGeom prst="rect">
                <a:avLst/>
              </a:prstGeom>
              <a:noFill/>
            </p:spPr>
            <p:txBody>
              <a:bodyPr wrap="square" rtlCol="0">
                <a:spAutoFit/>
              </a:bodyPr>
              <a:lstStyle/>
              <a:p>
                <a:r>
                  <a:rPr lang="zh-CN" altLang="en-US" sz="1600" dirty="0">
                    <a:solidFill>
                      <a:schemeClr val="bg1">
                        <a:lumMod val="85000"/>
                      </a:schemeClr>
                    </a:solidFill>
                    <a:latin typeface="+mn-ea"/>
                  </a:rPr>
                  <a:t>服务国家重大发展需求；聚焦“高精尖缺”引才重点；坚持项目成果绩效导</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向</m:t>
                        </m:r>
                      </m:e>
                      <m:sup>
                        <m:r>
                          <a:rPr lang="en-US" altLang="zh-CN" sz="1600" b="0" i="1" smtClean="0">
                            <a:solidFill>
                              <a:schemeClr val="bg1">
                                <a:lumMod val="85000"/>
                              </a:schemeClr>
                            </a:solidFill>
                            <a:latin typeface="Cambria Math" panose="02040503050406030204" pitchFamily="18" charset="0"/>
                          </a:rPr>
                          <m:t>[5]</m:t>
                        </m:r>
                      </m:sup>
                    </m:sSup>
                  </m:oMath>
                </a14:m>
                <a:r>
                  <a:rPr lang="zh-CN" altLang="en-US" sz="1600" dirty="0">
                    <a:solidFill>
                      <a:schemeClr val="bg1">
                        <a:lumMod val="85000"/>
                      </a:schemeClr>
                    </a:solidFill>
                    <a:latin typeface="+mn-ea"/>
                  </a:rPr>
                  <a:t>。</a:t>
                </a: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700808"/>
                <a:ext cx="7749063" cy="359650"/>
              </a:xfrm>
              <a:prstGeom prst="rect">
                <a:avLst/>
              </a:prstGeom>
              <a:blipFill>
                <a:blip r:embed="rId3"/>
                <a:stretch>
                  <a:fillRect l="-472" t="-5085"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636912"/>
                <a:ext cx="7848872" cy="852093"/>
              </a:xfrm>
              <a:prstGeom prst="rect">
                <a:avLst/>
              </a:prstGeom>
              <a:noFill/>
            </p:spPr>
            <p:txBody>
              <a:bodyPr wrap="square" rtlCol="0">
                <a:spAutoFit/>
              </a:bodyPr>
              <a:lstStyle/>
              <a:p>
                <a:r>
                  <a:rPr lang="zh-CN" altLang="en-US" sz="1600" dirty="0">
                    <a:solidFill>
                      <a:schemeClr val="bg1">
                        <a:lumMod val="85000"/>
                      </a:schemeClr>
                    </a:solidFill>
                  </a:rPr>
                  <a:t>国际杰青计划旨在落实“一带一路”科技创新行动计划，促进中国同其他发展中国家的科技人文交流，合作培养青年科技领军人才，巩固科研机构、大学与企业的长期合作关系，搭建青年科技人文交流平台，促进务实国际科技合</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作</m:t>
                        </m:r>
                      </m:e>
                      <m:sup>
                        <m:r>
                          <a:rPr lang="en-US" altLang="zh-CN" sz="1600" b="0" i="1" smtClean="0">
                            <a:solidFill>
                              <a:schemeClr val="bg1">
                                <a:lumMod val="85000"/>
                              </a:schemeClr>
                            </a:solidFill>
                            <a:latin typeface="Cambria Math" panose="02040503050406030204" pitchFamily="18" charset="0"/>
                          </a:rPr>
                          <m:t>[6]</m:t>
                        </m:r>
                      </m:sup>
                    </m:sSup>
                  </m:oMath>
                </a14:m>
                <a:r>
                  <a:rPr lang="zh-CN" altLang="en-US" sz="1600" dirty="0">
                    <a:solidFill>
                      <a:schemeClr val="bg1">
                        <a:lumMod val="85000"/>
                      </a:schemeClr>
                    </a:solidFill>
                  </a:rPr>
                  <a:t>。</a:t>
                </a:r>
                <a:endParaRPr lang="zh-CN" altLang="en-US" sz="1400" dirty="0">
                  <a:solidFill>
                    <a:schemeClr val="bg1">
                      <a:lumMod val="85000"/>
                    </a:schemeClr>
                  </a:solidFill>
                </a:endParaRPr>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636912"/>
                <a:ext cx="7848872" cy="852093"/>
              </a:xfrm>
              <a:prstGeom prst="rect">
                <a:avLst/>
              </a:prstGeom>
              <a:blipFill>
                <a:blip r:embed="rId4"/>
                <a:stretch>
                  <a:fillRect l="-388" t="-2158" b="-57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530016"/>
                <a:ext cx="7749063" cy="605871"/>
              </a:xfrm>
              <a:prstGeom prst="rect">
                <a:avLst/>
              </a:prstGeom>
              <a:noFill/>
            </p:spPr>
            <p:txBody>
              <a:bodyPr wrap="square" rtlCol="0">
                <a:spAutoFit/>
              </a:bodyPr>
              <a:lstStyle/>
              <a:p>
                <a:r>
                  <a:rPr lang="zh-CN" altLang="en-US" sz="1600" dirty="0">
                    <a:solidFill>
                      <a:schemeClr val="tx1"/>
                    </a:solidFill>
                  </a:rPr>
                  <a:t>促进开发区开放型经济发展；做好开发区投资促进工作；推进开发区创新驱动发展</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等</m:t>
                        </m:r>
                      </m:e>
                      <m:sup>
                        <m:r>
                          <a:rPr lang="en-US" altLang="zh-CN" sz="1600" b="0" i="1" smtClean="0">
                            <a:solidFill>
                              <a:schemeClr val="tx1"/>
                            </a:solidFill>
                            <a:latin typeface="Cambria Math" panose="02040503050406030204" pitchFamily="18" charset="0"/>
                          </a:rPr>
                          <m:t>[7]</m:t>
                        </m:r>
                      </m:sup>
                    </m:sSup>
                  </m:oMath>
                </a14:m>
                <a:r>
                  <a:rPr lang="zh-CN" altLang="en-US" sz="1600" dirty="0">
                    <a:solidFill>
                      <a:schemeClr val="tx1"/>
                    </a:solidFill>
                  </a:rPr>
                  <a:t>。</a:t>
                </a:r>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530016"/>
                <a:ext cx="7749063" cy="605871"/>
              </a:xfrm>
              <a:prstGeom prst="rect">
                <a:avLst/>
              </a:prstGeom>
              <a:blipFill>
                <a:blip r:embed="rId5"/>
                <a:stretch>
                  <a:fillRect l="-472" t="-3000" b="-700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F9F8314-E2D9-4E94-AA10-0B12470E784D}"/>
              </a:ext>
            </a:extLst>
          </p:cNvPr>
          <p:cNvSpPr txBox="1"/>
          <p:nvPr/>
        </p:nvSpPr>
        <p:spPr>
          <a:xfrm>
            <a:off x="3131840" y="6131785"/>
            <a:ext cx="5940152" cy="830997"/>
          </a:xfrm>
          <a:prstGeom prst="rect">
            <a:avLst/>
          </a:prstGeom>
          <a:noFill/>
        </p:spPr>
        <p:txBody>
          <a:bodyPr wrap="square" rtlCol="0">
            <a:spAutoFit/>
          </a:bodyPr>
          <a:lstStyle/>
          <a:p>
            <a:pPr algn="r"/>
            <a:r>
              <a:rPr lang="en-US" altLang="zh-CN" sz="1200" dirty="0">
                <a:solidFill>
                  <a:srgbClr val="333333"/>
                </a:solidFill>
                <a:latin typeface="+mn-ea"/>
              </a:rPr>
              <a:t>[5]</a:t>
            </a:r>
            <a:r>
              <a:rPr lang="en-US" altLang="zh-CN" sz="1200" i="0" dirty="0">
                <a:solidFill>
                  <a:srgbClr val="333333"/>
                </a:solidFill>
                <a:effectLst/>
                <a:latin typeface="+mn-ea"/>
              </a:rPr>
              <a:t>《</a:t>
            </a:r>
            <a:r>
              <a:rPr lang="zh-CN" altLang="en-US" sz="1200" i="0" dirty="0">
                <a:solidFill>
                  <a:srgbClr val="333333"/>
                </a:solidFill>
                <a:effectLst/>
                <a:latin typeface="+mn-ea"/>
              </a:rPr>
              <a:t>关于申报</a:t>
            </a:r>
            <a:r>
              <a:rPr lang="en-US" altLang="zh-CN" sz="1200" i="0" dirty="0">
                <a:solidFill>
                  <a:srgbClr val="333333"/>
                </a:solidFill>
                <a:effectLst/>
                <a:latin typeface="+mn-ea"/>
              </a:rPr>
              <a:t>2019</a:t>
            </a:r>
            <a:r>
              <a:rPr lang="zh-CN" altLang="en-US" sz="1200" i="0" dirty="0">
                <a:solidFill>
                  <a:srgbClr val="333333"/>
                </a:solidFill>
                <a:effectLst/>
                <a:latin typeface="+mn-ea"/>
              </a:rPr>
              <a:t>年度高端外国专家引进计划的通知</a:t>
            </a:r>
            <a:r>
              <a:rPr lang="en-US" altLang="zh-CN" sz="1200" i="0" dirty="0">
                <a:solidFill>
                  <a:srgbClr val="333333"/>
                </a:solidFill>
                <a:effectLst/>
                <a:latin typeface="+mn-ea"/>
              </a:rPr>
              <a:t>》</a:t>
            </a:r>
            <a:r>
              <a:rPr lang="zh-CN" altLang="en-US" sz="1200" i="0" dirty="0">
                <a:solidFill>
                  <a:srgbClr val="333333"/>
                </a:solidFill>
                <a:effectLst/>
                <a:latin typeface="+mn-ea"/>
              </a:rPr>
              <a:t>（国科办专</a:t>
            </a:r>
            <a:r>
              <a:rPr lang="en-US" altLang="zh-CN" sz="1200" i="0" dirty="0">
                <a:solidFill>
                  <a:srgbClr val="333333"/>
                </a:solidFill>
                <a:effectLst/>
                <a:latin typeface="+mn-ea"/>
              </a:rPr>
              <a:t>〔2019〕6</a:t>
            </a:r>
            <a:r>
              <a:rPr lang="zh-CN" altLang="en-US" sz="1200" i="0" dirty="0">
                <a:solidFill>
                  <a:srgbClr val="333333"/>
                </a:solidFill>
                <a:effectLst/>
                <a:latin typeface="+mn-ea"/>
              </a:rPr>
              <a:t>号）</a:t>
            </a:r>
            <a:endParaRPr lang="en-US" altLang="zh-CN" sz="1200" i="0" dirty="0">
              <a:solidFill>
                <a:srgbClr val="333333"/>
              </a:solidFill>
              <a:effectLst/>
              <a:latin typeface="+mn-ea"/>
            </a:endParaRPr>
          </a:p>
          <a:p>
            <a:pPr algn="r"/>
            <a:r>
              <a:rPr lang="en-US" altLang="zh-CN" sz="1200" dirty="0">
                <a:solidFill>
                  <a:srgbClr val="333333"/>
                </a:solidFill>
                <a:latin typeface="+mn-ea"/>
              </a:rPr>
              <a:t>[6]</a:t>
            </a:r>
            <a:r>
              <a:rPr lang="zh-CN" altLang="en-US" sz="1200" dirty="0">
                <a:solidFill>
                  <a:srgbClr val="333333"/>
                </a:solidFill>
                <a:latin typeface="+mn-ea"/>
              </a:rPr>
              <a:t>“国际杰青计划” 中国科学技术部国际合作司</a:t>
            </a:r>
            <a:endParaRPr lang="en-US" altLang="zh-CN" sz="1200" dirty="0">
              <a:solidFill>
                <a:srgbClr val="333333"/>
              </a:solidFill>
              <a:latin typeface="+mn-ea"/>
            </a:endParaRPr>
          </a:p>
          <a:p>
            <a:pPr algn="r"/>
            <a:r>
              <a:rPr lang="en-US" altLang="zh-CN" sz="1200" dirty="0">
                <a:solidFill>
                  <a:srgbClr val="333333"/>
                </a:solidFill>
                <a:latin typeface="+mn-ea"/>
              </a:rPr>
              <a:t>[7]</a:t>
            </a:r>
            <a:r>
              <a:rPr lang="zh-CN" altLang="en-US" sz="1200" i="0" dirty="0">
                <a:solidFill>
                  <a:srgbClr val="333333"/>
                </a:solidFill>
                <a:effectLst/>
                <a:latin typeface="+mn-ea"/>
              </a:rPr>
              <a:t>关于促进开发区改革和创新发展的若干意见 国办发</a:t>
            </a:r>
            <a:r>
              <a:rPr lang="en-US" altLang="zh-CN" sz="1200" i="0" dirty="0">
                <a:solidFill>
                  <a:srgbClr val="333333"/>
                </a:solidFill>
                <a:effectLst/>
                <a:latin typeface="+mn-ea"/>
              </a:rPr>
              <a:t>〔2017〕7</a:t>
            </a:r>
            <a:r>
              <a:rPr lang="zh-CN" altLang="en-US" sz="1200" i="0" dirty="0">
                <a:solidFill>
                  <a:srgbClr val="333333"/>
                </a:solidFill>
                <a:effectLst/>
                <a:latin typeface="+mn-ea"/>
              </a:rPr>
              <a:t>号</a:t>
            </a:r>
          </a:p>
          <a:p>
            <a:pPr algn="r"/>
            <a:endParaRPr lang="zh-CN" altLang="en-US" sz="1200" dirty="0">
              <a:latin typeface="+mn-ea"/>
            </a:endParaRPr>
          </a:p>
        </p:txBody>
      </p:sp>
    </p:spTree>
    <p:extLst>
      <p:ext uri="{BB962C8B-B14F-4D97-AF65-F5344CB8AC3E}">
        <p14:creationId xmlns:p14="http://schemas.microsoft.com/office/powerpoint/2010/main" val="245958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24FF7C-C8BC-41B6-8097-E3FAA9B1B03F}"/>
              </a:ext>
            </a:extLst>
          </p:cNvPr>
          <p:cNvSpPr txBox="1"/>
          <p:nvPr/>
        </p:nvSpPr>
        <p:spPr>
          <a:xfrm>
            <a:off x="1043608" y="2564904"/>
            <a:ext cx="7056784" cy="646331"/>
          </a:xfrm>
          <a:prstGeom prst="rect">
            <a:avLst/>
          </a:prstGeom>
          <a:noFill/>
        </p:spPr>
        <p:txBody>
          <a:bodyPr wrap="square" rtlCol="0">
            <a:spAutoFit/>
          </a:bodyPr>
          <a:lstStyle/>
          <a:p>
            <a:r>
              <a:rPr lang="zh-CN" altLang="en-US" sz="3600" dirty="0">
                <a:latin typeface="+mj-ea"/>
                <a:ea typeface="+mj-ea"/>
              </a:rPr>
              <a:t>二</a:t>
            </a:r>
            <a:r>
              <a:rPr lang="en-US" altLang="zh-CN" sz="3600" dirty="0">
                <a:latin typeface="+mj-ea"/>
                <a:ea typeface="+mj-ea"/>
              </a:rPr>
              <a:t>. </a:t>
            </a:r>
            <a:r>
              <a:rPr lang="zh-CN" altLang="en-US" sz="3600" dirty="0">
                <a:latin typeface="+mj-ea"/>
                <a:ea typeface="+mj-ea"/>
              </a:rPr>
              <a:t>我国国际科技合作发展现状</a:t>
            </a:r>
          </a:p>
        </p:txBody>
      </p:sp>
    </p:spTree>
    <p:extLst>
      <p:ext uri="{BB962C8B-B14F-4D97-AF65-F5344CB8AC3E}">
        <p14:creationId xmlns:p14="http://schemas.microsoft.com/office/powerpoint/2010/main" val="243749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）近期国际科技合作剪影</a:t>
              </a: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22E2A4B-A8B2-4A76-B0CA-FB544A063A9A}"/>
                  </a:ext>
                </a:extLst>
              </p:cNvPr>
              <p:cNvSpPr txBox="1"/>
              <p:nvPr/>
            </p:nvSpPr>
            <p:spPr>
              <a:xfrm>
                <a:off x="1331640" y="5898186"/>
                <a:ext cx="7668854" cy="392993"/>
              </a:xfrm>
              <a:prstGeom prst="rect">
                <a:avLst/>
              </a:prstGeom>
              <a:noFill/>
            </p:spPr>
            <p:txBody>
              <a:bodyPr wrap="square" rtlCol="0">
                <a:spAutoFit/>
              </a:bodyPr>
              <a:lstStyle/>
              <a:p>
                <a:r>
                  <a:rPr lang="zh-CN" altLang="en-US" dirty="0"/>
                  <a:t>中俄总理定期会晤委员会科技合作分委会第二十五届例会 </a:t>
                </a:r>
                <a:r>
                  <a:rPr lang="en-US" altLang="zh-CN" dirty="0"/>
                  <a:t>2021/9/2</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[8]</m:t>
                        </m:r>
                      </m:sup>
                    </m:sSup>
                  </m:oMath>
                </a14:m>
                <a:endParaRPr lang="en-US" altLang="zh-CN" dirty="0">
                  <a:effectLst/>
                </a:endParaRPr>
              </a:p>
            </p:txBody>
          </p:sp>
        </mc:Choice>
        <mc:Fallback xmlns="">
          <p:sp>
            <p:nvSpPr>
              <p:cNvPr id="8" name="文本框 7">
                <a:extLst>
                  <a:ext uri="{FF2B5EF4-FFF2-40B4-BE49-F238E27FC236}">
                    <a16:creationId xmlns:a16="http://schemas.microsoft.com/office/drawing/2014/main" id="{E22E2A4B-A8B2-4A76-B0CA-FB544A063A9A}"/>
                  </a:ext>
                </a:extLst>
              </p:cNvPr>
              <p:cNvSpPr txBox="1">
                <a:spLocks noRot="1" noChangeAspect="1" noMove="1" noResize="1" noEditPoints="1" noAdjustHandles="1" noChangeArrowheads="1" noChangeShapeType="1" noTextEdit="1"/>
              </p:cNvSpPr>
              <p:nvPr/>
            </p:nvSpPr>
            <p:spPr>
              <a:xfrm>
                <a:off x="1331640" y="5898186"/>
                <a:ext cx="7668854" cy="392993"/>
              </a:xfrm>
              <a:prstGeom prst="rect">
                <a:avLst/>
              </a:prstGeom>
              <a:blipFill>
                <a:blip r:embed="rId3"/>
                <a:stretch>
                  <a:fillRect l="-636" t="-12500" b="-2187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3A3A4FE-34A5-419F-8A3B-CDF5501E151D}"/>
              </a:ext>
            </a:extLst>
          </p:cNvPr>
          <p:cNvSpPr txBox="1"/>
          <p:nvPr/>
        </p:nvSpPr>
        <p:spPr>
          <a:xfrm>
            <a:off x="2699792" y="6521685"/>
            <a:ext cx="6840760" cy="276999"/>
          </a:xfrm>
          <a:prstGeom prst="rect">
            <a:avLst/>
          </a:prstGeom>
          <a:noFill/>
        </p:spPr>
        <p:txBody>
          <a:bodyPr wrap="square" rtlCol="0">
            <a:spAutoFit/>
          </a:bodyPr>
          <a:lstStyle/>
          <a:p>
            <a:r>
              <a:rPr lang="en-US" altLang="zh-CN" sz="1200" dirty="0">
                <a:latin typeface="+mn-ea"/>
              </a:rPr>
              <a:t>[8]</a:t>
            </a:r>
            <a:r>
              <a:rPr lang="zh-CN" altLang="en-US" sz="1200" dirty="0">
                <a:latin typeface="+mn-ea"/>
              </a:rPr>
              <a:t>中国国际科技合作网 </a:t>
            </a:r>
            <a:r>
              <a:rPr lang="en-US" altLang="zh-CN" sz="1200" dirty="0">
                <a:latin typeface="+mn-ea"/>
              </a:rPr>
              <a:t>http://www.cistc.gov.cn/infoDetail.html?id=102905&amp;column=220</a:t>
            </a:r>
            <a:endParaRPr lang="zh-CN" altLang="en-US" sz="1200" dirty="0">
              <a:latin typeface="+mn-ea"/>
            </a:endParaRPr>
          </a:p>
        </p:txBody>
      </p:sp>
      <p:pic>
        <p:nvPicPr>
          <p:cNvPr id="7" name="图片 6">
            <a:extLst>
              <a:ext uri="{FF2B5EF4-FFF2-40B4-BE49-F238E27FC236}">
                <a16:creationId xmlns:a16="http://schemas.microsoft.com/office/drawing/2014/main" id="{840768A9-B993-43F6-8A2A-1FE0D3E9F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647" y="1033870"/>
            <a:ext cx="5458749" cy="4851244"/>
          </a:xfrm>
          <a:prstGeom prst="rect">
            <a:avLst/>
          </a:prstGeom>
        </p:spPr>
      </p:pic>
    </p:spTree>
    <p:extLst>
      <p:ext uri="{BB962C8B-B14F-4D97-AF65-F5344CB8AC3E}">
        <p14:creationId xmlns:p14="http://schemas.microsoft.com/office/powerpoint/2010/main" val="220005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）近期国际科技合作剪影</a:t>
              </a:r>
            </a:p>
          </p:txBody>
        </p:sp>
      </p:grpSp>
      <p:pic>
        <p:nvPicPr>
          <p:cNvPr id="3" name="图片 2">
            <a:extLst>
              <a:ext uri="{FF2B5EF4-FFF2-40B4-BE49-F238E27FC236}">
                <a16:creationId xmlns:a16="http://schemas.microsoft.com/office/drawing/2014/main" id="{8A2ED584-9538-4E2F-965D-9A13BB2F4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80" y="1186300"/>
            <a:ext cx="7206040" cy="440949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22E2A4B-A8B2-4A76-B0CA-FB544A063A9A}"/>
                  </a:ext>
                </a:extLst>
              </p:cNvPr>
              <p:cNvSpPr txBox="1"/>
              <p:nvPr/>
            </p:nvSpPr>
            <p:spPr>
              <a:xfrm>
                <a:off x="2231740" y="5671700"/>
                <a:ext cx="5076564" cy="392993"/>
              </a:xfrm>
              <a:prstGeom prst="rect">
                <a:avLst/>
              </a:prstGeom>
              <a:noFill/>
            </p:spPr>
            <p:txBody>
              <a:bodyPr wrap="square" rtlCol="0">
                <a:spAutoFit/>
              </a:bodyPr>
              <a:lstStyle/>
              <a:p>
                <a:r>
                  <a:rPr lang="zh-CN" altLang="en-US" b="0" i="0" dirty="0">
                    <a:solidFill>
                      <a:srgbClr val="000000"/>
                    </a:solidFill>
                    <a:effectLst/>
                    <a:latin typeface="+mn-ea"/>
                  </a:rPr>
                  <a:t>中芬科技创新部长会晤成功举行 </a:t>
                </a:r>
                <a:r>
                  <a:rPr lang="en-US" altLang="zh-CN" b="0" i="0" dirty="0">
                    <a:solidFill>
                      <a:srgbClr val="000000"/>
                    </a:solidFill>
                    <a:effectLst/>
                    <a:latin typeface="+mn-ea"/>
                  </a:rPr>
                  <a:t>2021/10/1</a:t>
                </a:r>
                <a14:m>
                  <m:oMath xmlns:m="http://schemas.openxmlformats.org/officeDocument/2006/math">
                    <m:sSup>
                      <m:sSupPr>
                        <m:ctrlPr>
                          <a:rPr lang="en-US" altLang="zh-CN" b="0" i="1" smtClean="0">
                            <a:solidFill>
                              <a:srgbClr val="000000"/>
                            </a:solidFill>
                            <a:effectLst/>
                            <a:latin typeface="Cambria Math" panose="02040503050406030204" pitchFamily="18" charset="0"/>
                          </a:rPr>
                        </m:ctrlPr>
                      </m:sSupPr>
                      <m:e>
                        <m:r>
                          <a:rPr lang="en-US" altLang="zh-CN" b="0" i="1" smtClean="0">
                            <a:solidFill>
                              <a:srgbClr val="000000"/>
                            </a:solidFill>
                            <a:effectLst/>
                            <a:latin typeface="Cambria Math" panose="02040503050406030204" pitchFamily="18" charset="0"/>
                          </a:rPr>
                          <m:t>8</m:t>
                        </m:r>
                      </m:e>
                      <m:sup>
                        <m:r>
                          <a:rPr lang="en-US" altLang="zh-CN" b="0" i="1" smtClean="0">
                            <a:solidFill>
                              <a:srgbClr val="000000"/>
                            </a:solidFill>
                            <a:effectLst/>
                            <a:latin typeface="Cambria Math" panose="02040503050406030204" pitchFamily="18" charset="0"/>
                          </a:rPr>
                          <m:t>[9]</m:t>
                        </m:r>
                      </m:sup>
                    </m:sSup>
                  </m:oMath>
                </a14:m>
                <a:endParaRPr lang="zh-CN" altLang="en-US" dirty="0">
                  <a:latin typeface="+mn-ea"/>
                </a:endParaRPr>
              </a:p>
            </p:txBody>
          </p:sp>
        </mc:Choice>
        <mc:Fallback xmlns="">
          <p:sp>
            <p:nvSpPr>
              <p:cNvPr id="8" name="文本框 7">
                <a:extLst>
                  <a:ext uri="{FF2B5EF4-FFF2-40B4-BE49-F238E27FC236}">
                    <a16:creationId xmlns:a16="http://schemas.microsoft.com/office/drawing/2014/main" id="{E22E2A4B-A8B2-4A76-B0CA-FB544A063A9A}"/>
                  </a:ext>
                </a:extLst>
              </p:cNvPr>
              <p:cNvSpPr txBox="1">
                <a:spLocks noRot="1" noChangeAspect="1" noMove="1" noResize="1" noEditPoints="1" noAdjustHandles="1" noChangeArrowheads="1" noChangeShapeType="1" noTextEdit="1"/>
              </p:cNvSpPr>
              <p:nvPr/>
            </p:nvSpPr>
            <p:spPr>
              <a:xfrm>
                <a:off x="2231740" y="5671700"/>
                <a:ext cx="5076564" cy="392993"/>
              </a:xfrm>
              <a:prstGeom prst="rect">
                <a:avLst/>
              </a:prstGeom>
              <a:blipFill>
                <a:blip r:embed="rId4"/>
                <a:stretch>
                  <a:fillRect l="-960" t="-7692" b="-1692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3A3A4FE-34A5-419F-8A3B-CDF5501E151D}"/>
              </a:ext>
            </a:extLst>
          </p:cNvPr>
          <p:cNvSpPr txBox="1"/>
          <p:nvPr/>
        </p:nvSpPr>
        <p:spPr>
          <a:xfrm>
            <a:off x="2627784" y="6536377"/>
            <a:ext cx="6840760" cy="276999"/>
          </a:xfrm>
          <a:prstGeom prst="rect">
            <a:avLst/>
          </a:prstGeom>
          <a:noFill/>
        </p:spPr>
        <p:txBody>
          <a:bodyPr wrap="square" rtlCol="0">
            <a:spAutoFit/>
          </a:bodyPr>
          <a:lstStyle/>
          <a:p>
            <a:r>
              <a:rPr lang="en-US" altLang="zh-CN" sz="1200" dirty="0">
                <a:latin typeface="+mn-ea"/>
              </a:rPr>
              <a:t>[9]</a:t>
            </a:r>
            <a:r>
              <a:rPr lang="zh-CN" altLang="en-US" sz="1200" dirty="0">
                <a:latin typeface="+mn-ea"/>
              </a:rPr>
              <a:t>中国国际科技合作网 </a:t>
            </a:r>
            <a:r>
              <a:rPr lang="en-US" altLang="zh-CN" sz="1200" dirty="0">
                <a:latin typeface="+mn-ea"/>
              </a:rPr>
              <a:t>http://www.cistc.gov.cn/infoDetail.html?id=103003&amp;column=220</a:t>
            </a:r>
            <a:endParaRPr lang="zh-CN" altLang="en-US" sz="1200" dirty="0">
              <a:latin typeface="+mn-ea"/>
            </a:endParaRPr>
          </a:p>
        </p:txBody>
      </p:sp>
    </p:spTree>
    <p:extLst>
      <p:ext uri="{BB962C8B-B14F-4D97-AF65-F5344CB8AC3E}">
        <p14:creationId xmlns:p14="http://schemas.microsoft.com/office/powerpoint/2010/main" val="39571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）机构设置</a:t>
              </a:r>
            </a:p>
          </p:txBody>
        </p:sp>
      </p:grpSp>
      <p:sp>
        <p:nvSpPr>
          <p:cNvPr id="2" name="文本框 1">
            <a:extLst>
              <a:ext uri="{FF2B5EF4-FFF2-40B4-BE49-F238E27FC236}">
                <a16:creationId xmlns:a16="http://schemas.microsoft.com/office/drawing/2014/main" id="{93B609EB-6C4D-46E4-986A-B4B2C710DD05}"/>
              </a:ext>
            </a:extLst>
          </p:cNvPr>
          <p:cNvSpPr txBox="1"/>
          <p:nvPr/>
        </p:nvSpPr>
        <p:spPr>
          <a:xfrm>
            <a:off x="2847650" y="1980450"/>
            <a:ext cx="2936913" cy="954107"/>
          </a:xfrm>
          <a:prstGeom prst="rect">
            <a:avLst/>
          </a:prstGeom>
          <a:noFill/>
        </p:spPr>
        <p:txBody>
          <a:bodyPr wrap="square" rtlCol="0">
            <a:spAutoFit/>
          </a:bodyPr>
          <a:lstStyle/>
          <a:p>
            <a:pPr algn="ctr"/>
            <a:r>
              <a:rPr lang="zh-CN" altLang="en-US" sz="2800" b="1" dirty="0"/>
              <a:t>中国科学技术部国际合作司</a:t>
            </a:r>
          </a:p>
        </p:txBody>
      </p:sp>
    </p:spTree>
    <p:extLst>
      <p:ext uri="{BB962C8B-B14F-4D97-AF65-F5344CB8AC3E}">
        <p14:creationId xmlns:p14="http://schemas.microsoft.com/office/powerpoint/2010/main" val="38741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）机构设置</a:t>
              </a:r>
            </a:p>
          </p:txBody>
        </p:sp>
      </p:grpSp>
      <p:sp>
        <p:nvSpPr>
          <p:cNvPr id="2" name="文本框 1">
            <a:extLst>
              <a:ext uri="{FF2B5EF4-FFF2-40B4-BE49-F238E27FC236}">
                <a16:creationId xmlns:a16="http://schemas.microsoft.com/office/drawing/2014/main" id="{93B609EB-6C4D-46E4-986A-B4B2C710DD05}"/>
              </a:ext>
            </a:extLst>
          </p:cNvPr>
          <p:cNvSpPr txBox="1"/>
          <p:nvPr/>
        </p:nvSpPr>
        <p:spPr>
          <a:xfrm>
            <a:off x="2847650" y="1980450"/>
            <a:ext cx="2936913" cy="954107"/>
          </a:xfrm>
          <a:prstGeom prst="rect">
            <a:avLst/>
          </a:prstGeom>
          <a:noFill/>
        </p:spPr>
        <p:txBody>
          <a:bodyPr wrap="square" rtlCol="0">
            <a:spAutoFit/>
          </a:bodyPr>
          <a:lstStyle/>
          <a:p>
            <a:pPr algn="ctr"/>
            <a:r>
              <a:rPr lang="zh-CN" altLang="en-US" sz="2800" b="1" dirty="0"/>
              <a:t>中国科学技术部国际合作司</a:t>
            </a:r>
          </a:p>
        </p:txBody>
      </p:sp>
      <p:sp>
        <p:nvSpPr>
          <p:cNvPr id="3" name="文本框 2">
            <a:extLst>
              <a:ext uri="{FF2B5EF4-FFF2-40B4-BE49-F238E27FC236}">
                <a16:creationId xmlns:a16="http://schemas.microsoft.com/office/drawing/2014/main" id="{EA7E7356-AA64-4376-A0A4-93D2C56D2538}"/>
              </a:ext>
            </a:extLst>
          </p:cNvPr>
          <p:cNvSpPr txBox="1"/>
          <p:nvPr/>
        </p:nvSpPr>
        <p:spPr>
          <a:xfrm>
            <a:off x="971600" y="1484784"/>
            <a:ext cx="1512168" cy="369332"/>
          </a:xfrm>
          <a:prstGeom prst="rect">
            <a:avLst/>
          </a:prstGeom>
          <a:noFill/>
        </p:spPr>
        <p:txBody>
          <a:bodyPr wrap="square" rtlCol="0">
            <a:spAutoFit/>
          </a:bodyPr>
          <a:lstStyle/>
          <a:p>
            <a:r>
              <a:rPr lang="zh-CN" altLang="en-US" dirty="0"/>
              <a:t>综合规划处</a:t>
            </a:r>
          </a:p>
        </p:txBody>
      </p:sp>
      <p:sp>
        <p:nvSpPr>
          <p:cNvPr id="8" name="文本框 7">
            <a:extLst>
              <a:ext uri="{FF2B5EF4-FFF2-40B4-BE49-F238E27FC236}">
                <a16:creationId xmlns:a16="http://schemas.microsoft.com/office/drawing/2014/main" id="{2AEBECD7-F208-462B-A2DC-CFBB14906124}"/>
              </a:ext>
            </a:extLst>
          </p:cNvPr>
          <p:cNvSpPr txBox="1"/>
          <p:nvPr/>
        </p:nvSpPr>
        <p:spPr>
          <a:xfrm>
            <a:off x="971600" y="2480624"/>
            <a:ext cx="1512168" cy="369332"/>
          </a:xfrm>
          <a:prstGeom prst="rect">
            <a:avLst/>
          </a:prstGeom>
          <a:noFill/>
        </p:spPr>
        <p:txBody>
          <a:bodyPr wrap="square" rtlCol="0">
            <a:spAutoFit/>
          </a:bodyPr>
          <a:lstStyle/>
          <a:p>
            <a:r>
              <a:rPr lang="zh-CN" altLang="en-US" dirty="0"/>
              <a:t>美大处</a:t>
            </a:r>
          </a:p>
        </p:txBody>
      </p:sp>
      <p:sp>
        <p:nvSpPr>
          <p:cNvPr id="9" name="文本框 8">
            <a:extLst>
              <a:ext uri="{FF2B5EF4-FFF2-40B4-BE49-F238E27FC236}">
                <a16:creationId xmlns:a16="http://schemas.microsoft.com/office/drawing/2014/main" id="{C51862BC-F97B-4E0E-9757-0569914734D2}"/>
              </a:ext>
            </a:extLst>
          </p:cNvPr>
          <p:cNvSpPr txBox="1"/>
          <p:nvPr/>
        </p:nvSpPr>
        <p:spPr>
          <a:xfrm>
            <a:off x="899592" y="3291798"/>
            <a:ext cx="1512168" cy="369332"/>
          </a:xfrm>
          <a:prstGeom prst="rect">
            <a:avLst/>
          </a:prstGeom>
          <a:noFill/>
        </p:spPr>
        <p:txBody>
          <a:bodyPr wrap="square" rtlCol="0">
            <a:spAutoFit/>
          </a:bodyPr>
          <a:lstStyle/>
          <a:p>
            <a:r>
              <a:rPr lang="zh-CN" altLang="en-US" dirty="0"/>
              <a:t>欧洲处</a:t>
            </a:r>
          </a:p>
        </p:txBody>
      </p:sp>
      <p:sp>
        <p:nvSpPr>
          <p:cNvPr id="10" name="文本框 9">
            <a:extLst>
              <a:ext uri="{FF2B5EF4-FFF2-40B4-BE49-F238E27FC236}">
                <a16:creationId xmlns:a16="http://schemas.microsoft.com/office/drawing/2014/main" id="{BA4DF2B5-B3EA-49D6-B50E-BE7802CEEAA8}"/>
              </a:ext>
            </a:extLst>
          </p:cNvPr>
          <p:cNvSpPr txBox="1"/>
          <p:nvPr/>
        </p:nvSpPr>
        <p:spPr>
          <a:xfrm>
            <a:off x="3620607" y="3444634"/>
            <a:ext cx="1512168" cy="369332"/>
          </a:xfrm>
          <a:prstGeom prst="rect">
            <a:avLst/>
          </a:prstGeom>
          <a:noFill/>
        </p:spPr>
        <p:txBody>
          <a:bodyPr wrap="square" rtlCol="0">
            <a:spAutoFit/>
          </a:bodyPr>
          <a:lstStyle/>
          <a:p>
            <a:r>
              <a:rPr lang="zh-CN" altLang="en-US" dirty="0"/>
              <a:t>欧亚处</a:t>
            </a:r>
          </a:p>
        </p:txBody>
      </p:sp>
      <p:sp>
        <p:nvSpPr>
          <p:cNvPr id="11" name="文本框 10">
            <a:extLst>
              <a:ext uri="{FF2B5EF4-FFF2-40B4-BE49-F238E27FC236}">
                <a16:creationId xmlns:a16="http://schemas.microsoft.com/office/drawing/2014/main" id="{7879244E-B4F6-49E1-8B4A-0C808EFECA98}"/>
              </a:ext>
            </a:extLst>
          </p:cNvPr>
          <p:cNvSpPr txBox="1"/>
          <p:nvPr/>
        </p:nvSpPr>
        <p:spPr>
          <a:xfrm>
            <a:off x="6012160" y="1484784"/>
            <a:ext cx="2304256" cy="369332"/>
          </a:xfrm>
          <a:prstGeom prst="rect">
            <a:avLst/>
          </a:prstGeom>
          <a:noFill/>
        </p:spPr>
        <p:txBody>
          <a:bodyPr wrap="square" rtlCol="0">
            <a:spAutoFit/>
          </a:bodyPr>
          <a:lstStyle/>
          <a:p>
            <a:r>
              <a:rPr lang="zh-CN" altLang="en-US" dirty="0"/>
              <a:t>国际组织多边合作处</a:t>
            </a:r>
          </a:p>
        </p:txBody>
      </p:sp>
      <p:sp>
        <p:nvSpPr>
          <p:cNvPr id="12" name="文本框 11">
            <a:extLst>
              <a:ext uri="{FF2B5EF4-FFF2-40B4-BE49-F238E27FC236}">
                <a16:creationId xmlns:a16="http://schemas.microsoft.com/office/drawing/2014/main" id="{2F25C4EF-29E9-4834-9D9D-C66CB42471B8}"/>
              </a:ext>
            </a:extLst>
          </p:cNvPr>
          <p:cNvSpPr txBox="1"/>
          <p:nvPr/>
        </p:nvSpPr>
        <p:spPr>
          <a:xfrm>
            <a:off x="6336195" y="2480624"/>
            <a:ext cx="1512168" cy="369332"/>
          </a:xfrm>
          <a:prstGeom prst="rect">
            <a:avLst/>
          </a:prstGeom>
          <a:noFill/>
        </p:spPr>
        <p:txBody>
          <a:bodyPr wrap="square" rtlCol="0">
            <a:spAutoFit/>
          </a:bodyPr>
          <a:lstStyle/>
          <a:p>
            <a:r>
              <a:rPr lang="zh-CN" altLang="en-US" dirty="0"/>
              <a:t>亚非处</a:t>
            </a:r>
          </a:p>
        </p:txBody>
      </p:sp>
      <p:sp>
        <p:nvSpPr>
          <p:cNvPr id="13" name="文本框 12">
            <a:extLst>
              <a:ext uri="{FF2B5EF4-FFF2-40B4-BE49-F238E27FC236}">
                <a16:creationId xmlns:a16="http://schemas.microsoft.com/office/drawing/2014/main" id="{1B2975B6-B19F-45A1-A1AF-BA4A35BE12F7}"/>
              </a:ext>
            </a:extLst>
          </p:cNvPr>
          <p:cNvSpPr txBox="1"/>
          <p:nvPr/>
        </p:nvSpPr>
        <p:spPr>
          <a:xfrm>
            <a:off x="6156176" y="3291798"/>
            <a:ext cx="2592288" cy="369332"/>
          </a:xfrm>
          <a:prstGeom prst="rect">
            <a:avLst/>
          </a:prstGeom>
          <a:noFill/>
        </p:spPr>
        <p:txBody>
          <a:bodyPr wrap="square" rtlCol="0">
            <a:spAutoFit/>
          </a:bodyPr>
          <a:lstStyle/>
          <a:p>
            <a:r>
              <a:rPr lang="zh-CN" altLang="en-US" dirty="0"/>
              <a:t>政策研究与驻外指导处</a:t>
            </a:r>
          </a:p>
        </p:txBody>
      </p:sp>
    </p:spTree>
    <p:extLst>
      <p:ext uri="{BB962C8B-B14F-4D97-AF65-F5344CB8AC3E}">
        <p14:creationId xmlns:p14="http://schemas.microsoft.com/office/powerpoint/2010/main" val="420003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）机构设置</a:t>
              </a:r>
            </a:p>
          </p:txBody>
        </p:sp>
      </p:grpSp>
      <p:sp>
        <p:nvSpPr>
          <p:cNvPr id="2" name="文本框 1">
            <a:extLst>
              <a:ext uri="{FF2B5EF4-FFF2-40B4-BE49-F238E27FC236}">
                <a16:creationId xmlns:a16="http://schemas.microsoft.com/office/drawing/2014/main" id="{93B609EB-6C4D-46E4-986A-B4B2C710DD05}"/>
              </a:ext>
            </a:extLst>
          </p:cNvPr>
          <p:cNvSpPr txBox="1"/>
          <p:nvPr/>
        </p:nvSpPr>
        <p:spPr>
          <a:xfrm>
            <a:off x="2847650" y="1980450"/>
            <a:ext cx="2936913" cy="954107"/>
          </a:xfrm>
          <a:prstGeom prst="rect">
            <a:avLst/>
          </a:prstGeom>
          <a:noFill/>
        </p:spPr>
        <p:txBody>
          <a:bodyPr wrap="square" rtlCol="0">
            <a:spAutoFit/>
          </a:bodyPr>
          <a:lstStyle/>
          <a:p>
            <a:pPr algn="ctr"/>
            <a:r>
              <a:rPr lang="zh-CN" altLang="en-US" sz="2800" b="1" dirty="0"/>
              <a:t>中国科学技术部国际合作司</a:t>
            </a:r>
          </a:p>
        </p:txBody>
      </p:sp>
      <p:sp>
        <p:nvSpPr>
          <p:cNvPr id="3" name="文本框 2">
            <a:extLst>
              <a:ext uri="{FF2B5EF4-FFF2-40B4-BE49-F238E27FC236}">
                <a16:creationId xmlns:a16="http://schemas.microsoft.com/office/drawing/2014/main" id="{EA7E7356-AA64-4376-A0A4-93D2C56D2538}"/>
              </a:ext>
            </a:extLst>
          </p:cNvPr>
          <p:cNvSpPr txBox="1"/>
          <p:nvPr/>
        </p:nvSpPr>
        <p:spPr>
          <a:xfrm>
            <a:off x="971600" y="1484784"/>
            <a:ext cx="1512168" cy="369332"/>
          </a:xfrm>
          <a:prstGeom prst="rect">
            <a:avLst/>
          </a:prstGeom>
          <a:noFill/>
        </p:spPr>
        <p:txBody>
          <a:bodyPr wrap="square" rtlCol="0">
            <a:spAutoFit/>
          </a:bodyPr>
          <a:lstStyle/>
          <a:p>
            <a:r>
              <a:rPr lang="zh-CN" altLang="en-US" dirty="0"/>
              <a:t>综合规划处</a:t>
            </a:r>
          </a:p>
        </p:txBody>
      </p:sp>
      <p:sp>
        <p:nvSpPr>
          <p:cNvPr id="8" name="文本框 7">
            <a:extLst>
              <a:ext uri="{FF2B5EF4-FFF2-40B4-BE49-F238E27FC236}">
                <a16:creationId xmlns:a16="http://schemas.microsoft.com/office/drawing/2014/main" id="{2AEBECD7-F208-462B-A2DC-CFBB14906124}"/>
              </a:ext>
            </a:extLst>
          </p:cNvPr>
          <p:cNvSpPr txBox="1"/>
          <p:nvPr/>
        </p:nvSpPr>
        <p:spPr>
          <a:xfrm>
            <a:off x="971600" y="2480624"/>
            <a:ext cx="1512168" cy="369332"/>
          </a:xfrm>
          <a:prstGeom prst="rect">
            <a:avLst/>
          </a:prstGeom>
          <a:noFill/>
        </p:spPr>
        <p:txBody>
          <a:bodyPr wrap="square" rtlCol="0">
            <a:spAutoFit/>
          </a:bodyPr>
          <a:lstStyle/>
          <a:p>
            <a:r>
              <a:rPr lang="zh-CN" altLang="en-US" dirty="0"/>
              <a:t>美大处</a:t>
            </a:r>
          </a:p>
        </p:txBody>
      </p:sp>
      <p:sp>
        <p:nvSpPr>
          <p:cNvPr id="9" name="文本框 8">
            <a:extLst>
              <a:ext uri="{FF2B5EF4-FFF2-40B4-BE49-F238E27FC236}">
                <a16:creationId xmlns:a16="http://schemas.microsoft.com/office/drawing/2014/main" id="{C51862BC-F97B-4E0E-9757-0569914734D2}"/>
              </a:ext>
            </a:extLst>
          </p:cNvPr>
          <p:cNvSpPr txBox="1"/>
          <p:nvPr/>
        </p:nvSpPr>
        <p:spPr>
          <a:xfrm>
            <a:off x="899592" y="3291798"/>
            <a:ext cx="1512168" cy="369332"/>
          </a:xfrm>
          <a:prstGeom prst="rect">
            <a:avLst/>
          </a:prstGeom>
          <a:noFill/>
        </p:spPr>
        <p:txBody>
          <a:bodyPr wrap="square" rtlCol="0">
            <a:spAutoFit/>
          </a:bodyPr>
          <a:lstStyle/>
          <a:p>
            <a:r>
              <a:rPr lang="zh-CN" altLang="en-US" dirty="0"/>
              <a:t>欧洲处</a:t>
            </a:r>
          </a:p>
        </p:txBody>
      </p:sp>
      <p:sp>
        <p:nvSpPr>
          <p:cNvPr id="10" name="文本框 9">
            <a:extLst>
              <a:ext uri="{FF2B5EF4-FFF2-40B4-BE49-F238E27FC236}">
                <a16:creationId xmlns:a16="http://schemas.microsoft.com/office/drawing/2014/main" id="{BA4DF2B5-B3EA-49D6-B50E-BE7802CEEAA8}"/>
              </a:ext>
            </a:extLst>
          </p:cNvPr>
          <p:cNvSpPr txBox="1"/>
          <p:nvPr/>
        </p:nvSpPr>
        <p:spPr>
          <a:xfrm>
            <a:off x="3620607" y="3444634"/>
            <a:ext cx="1512168" cy="369332"/>
          </a:xfrm>
          <a:prstGeom prst="rect">
            <a:avLst/>
          </a:prstGeom>
          <a:noFill/>
        </p:spPr>
        <p:txBody>
          <a:bodyPr wrap="square" rtlCol="0">
            <a:spAutoFit/>
          </a:bodyPr>
          <a:lstStyle/>
          <a:p>
            <a:r>
              <a:rPr lang="zh-CN" altLang="en-US" dirty="0"/>
              <a:t>欧亚处</a:t>
            </a:r>
          </a:p>
        </p:txBody>
      </p:sp>
      <p:sp>
        <p:nvSpPr>
          <p:cNvPr id="11" name="文本框 10">
            <a:extLst>
              <a:ext uri="{FF2B5EF4-FFF2-40B4-BE49-F238E27FC236}">
                <a16:creationId xmlns:a16="http://schemas.microsoft.com/office/drawing/2014/main" id="{7879244E-B4F6-49E1-8B4A-0C808EFECA98}"/>
              </a:ext>
            </a:extLst>
          </p:cNvPr>
          <p:cNvSpPr txBox="1"/>
          <p:nvPr/>
        </p:nvSpPr>
        <p:spPr>
          <a:xfrm>
            <a:off x="6012160" y="1484784"/>
            <a:ext cx="2304256" cy="369332"/>
          </a:xfrm>
          <a:prstGeom prst="rect">
            <a:avLst/>
          </a:prstGeom>
          <a:noFill/>
        </p:spPr>
        <p:txBody>
          <a:bodyPr wrap="square" rtlCol="0">
            <a:spAutoFit/>
          </a:bodyPr>
          <a:lstStyle/>
          <a:p>
            <a:r>
              <a:rPr lang="zh-CN" altLang="en-US" dirty="0"/>
              <a:t>国际组织多边合作处</a:t>
            </a:r>
          </a:p>
        </p:txBody>
      </p:sp>
      <p:sp>
        <p:nvSpPr>
          <p:cNvPr id="12" name="文本框 11">
            <a:extLst>
              <a:ext uri="{FF2B5EF4-FFF2-40B4-BE49-F238E27FC236}">
                <a16:creationId xmlns:a16="http://schemas.microsoft.com/office/drawing/2014/main" id="{2F25C4EF-29E9-4834-9D9D-C66CB42471B8}"/>
              </a:ext>
            </a:extLst>
          </p:cNvPr>
          <p:cNvSpPr txBox="1"/>
          <p:nvPr/>
        </p:nvSpPr>
        <p:spPr>
          <a:xfrm>
            <a:off x="6336195" y="2480624"/>
            <a:ext cx="1512168" cy="369332"/>
          </a:xfrm>
          <a:prstGeom prst="rect">
            <a:avLst/>
          </a:prstGeom>
          <a:noFill/>
        </p:spPr>
        <p:txBody>
          <a:bodyPr wrap="square" rtlCol="0">
            <a:spAutoFit/>
          </a:bodyPr>
          <a:lstStyle/>
          <a:p>
            <a:r>
              <a:rPr lang="zh-CN" altLang="en-US" dirty="0"/>
              <a:t>亚非处</a:t>
            </a:r>
          </a:p>
        </p:txBody>
      </p:sp>
      <p:sp>
        <p:nvSpPr>
          <p:cNvPr id="13" name="文本框 12">
            <a:extLst>
              <a:ext uri="{FF2B5EF4-FFF2-40B4-BE49-F238E27FC236}">
                <a16:creationId xmlns:a16="http://schemas.microsoft.com/office/drawing/2014/main" id="{1B2975B6-B19F-45A1-A1AF-BA4A35BE12F7}"/>
              </a:ext>
            </a:extLst>
          </p:cNvPr>
          <p:cNvSpPr txBox="1"/>
          <p:nvPr/>
        </p:nvSpPr>
        <p:spPr>
          <a:xfrm>
            <a:off x="6156176" y="3291798"/>
            <a:ext cx="2592288" cy="369332"/>
          </a:xfrm>
          <a:prstGeom prst="rect">
            <a:avLst/>
          </a:prstGeom>
          <a:noFill/>
        </p:spPr>
        <p:txBody>
          <a:bodyPr wrap="square" rtlCol="0">
            <a:spAutoFit/>
          </a:bodyPr>
          <a:lstStyle/>
          <a:p>
            <a:r>
              <a:rPr lang="zh-CN" altLang="en-US" dirty="0"/>
              <a:t>政策研究与驻外指导处</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E4F2EC4-ACA3-4562-BD1E-6A834C0664D9}"/>
                  </a:ext>
                </a:extLst>
              </p:cNvPr>
              <p:cNvSpPr txBox="1"/>
              <p:nvPr/>
            </p:nvSpPr>
            <p:spPr>
              <a:xfrm>
                <a:off x="827584" y="4507638"/>
                <a:ext cx="7848872" cy="750462"/>
              </a:xfrm>
              <a:prstGeom prst="rect">
                <a:avLst/>
              </a:prstGeom>
              <a:noFill/>
            </p:spPr>
            <p:txBody>
              <a:bodyPr wrap="square" rtlCol="0">
                <a:spAutoFit/>
              </a:bodyPr>
              <a:lstStyle/>
              <a:p>
                <a:r>
                  <a:rPr lang="zh-CN" altLang="en-US" sz="2400" dirty="0"/>
                  <a:t>国际合作司职能：</a:t>
                </a:r>
                <a:endParaRPr lang="en-US" altLang="zh-CN" sz="2400" dirty="0"/>
              </a:p>
              <a:p>
                <a:r>
                  <a:rPr lang="zh-CN" altLang="en-US" dirty="0"/>
                  <a:t>拟订政策；实施行动计划；协调推进计划和工程；指导工作；承担交流</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等</m:t>
                        </m:r>
                      </m:e>
                      <m:sup>
                        <m:r>
                          <a:rPr lang="en-US" altLang="zh-CN" b="0" i="1" dirty="0" smtClean="0">
                            <a:latin typeface="Cambria Math" panose="02040503050406030204" pitchFamily="18" charset="0"/>
                          </a:rPr>
                          <m:t>[10]</m:t>
                        </m:r>
                      </m:sup>
                    </m:sSup>
                  </m:oMath>
                </a14:m>
                <a:endParaRPr lang="zh-CN" altLang="en-US" dirty="0"/>
              </a:p>
            </p:txBody>
          </p:sp>
        </mc:Choice>
        <mc:Fallback xmlns="">
          <p:sp>
            <p:nvSpPr>
              <p:cNvPr id="14" name="文本框 13">
                <a:extLst>
                  <a:ext uri="{FF2B5EF4-FFF2-40B4-BE49-F238E27FC236}">
                    <a16:creationId xmlns:a16="http://schemas.microsoft.com/office/drawing/2014/main" id="{2E4F2EC4-ACA3-4562-BD1E-6A834C0664D9}"/>
                  </a:ext>
                </a:extLst>
              </p:cNvPr>
              <p:cNvSpPr txBox="1">
                <a:spLocks noRot="1" noChangeAspect="1" noMove="1" noResize="1" noEditPoints="1" noAdjustHandles="1" noChangeArrowheads="1" noChangeShapeType="1" noTextEdit="1"/>
              </p:cNvSpPr>
              <p:nvPr/>
            </p:nvSpPr>
            <p:spPr>
              <a:xfrm>
                <a:off x="827584" y="4507638"/>
                <a:ext cx="7848872" cy="750462"/>
              </a:xfrm>
              <a:prstGeom prst="rect">
                <a:avLst/>
              </a:prstGeom>
              <a:blipFill>
                <a:blip r:embed="rId3"/>
                <a:stretch>
                  <a:fillRect l="-1243" t="-9677" b="-8065"/>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470767E-517C-4914-B349-99DC15E11CED}"/>
              </a:ext>
            </a:extLst>
          </p:cNvPr>
          <p:cNvSpPr txBox="1"/>
          <p:nvPr/>
        </p:nvSpPr>
        <p:spPr>
          <a:xfrm>
            <a:off x="3275855" y="6490420"/>
            <a:ext cx="6120680" cy="276999"/>
          </a:xfrm>
          <a:prstGeom prst="rect">
            <a:avLst/>
          </a:prstGeom>
          <a:noFill/>
        </p:spPr>
        <p:txBody>
          <a:bodyPr wrap="square" rtlCol="0">
            <a:spAutoFit/>
          </a:bodyPr>
          <a:lstStyle/>
          <a:p>
            <a:r>
              <a:rPr lang="en-US" altLang="zh-CN" sz="1200" dirty="0">
                <a:latin typeface="+mn-ea"/>
              </a:rPr>
              <a:t>[10]</a:t>
            </a:r>
            <a:r>
              <a:rPr lang="zh-CN" altLang="en-US" sz="1200" dirty="0">
                <a:latin typeface="+mn-ea"/>
              </a:rPr>
              <a:t>中国国际科技合作网 </a:t>
            </a:r>
            <a:r>
              <a:rPr lang="en-US" altLang="zh-CN" sz="1200" dirty="0">
                <a:latin typeface="+mn-ea"/>
              </a:rPr>
              <a:t>http://http://www.cistc.gov.cn/dic2.html?column=204</a:t>
            </a:r>
            <a:endParaRPr lang="zh-CN" altLang="en-US" sz="1200" dirty="0">
              <a:latin typeface="+mn-ea"/>
            </a:endParaRPr>
          </a:p>
        </p:txBody>
      </p:sp>
    </p:spTree>
    <p:extLst>
      <p:ext uri="{BB962C8B-B14F-4D97-AF65-F5344CB8AC3E}">
        <p14:creationId xmlns:p14="http://schemas.microsoft.com/office/powerpoint/2010/main" val="219905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）国际科技合作发展现状</a:t>
              </a:r>
            </a:p>
          </p:txBody>
        </p:sp>
      </p:grpSp>
      <p:sp>
        <p:nvSpPr>
          <p:cNvPr id="2" name="文本框 1">
            <a:extLst>
              <a:ext uri="{FF2B5EF4-FFF2-40B4-BE49-F238E27FC236}">
                <a16:creationId xmlns:a16="http://schemas.microsoft.com/office/drawing/2014/main" id="{5F063B32-2ECD-466B-B2E2-4759A1AAEB7F}"/>
              </a:ext>
            </a:extLst>
          </p:cNvPr>
          <p:cNvSpPr txBox="1"/>
          <p:nvPr/>
        </p:nvSpPr>
        <p:spPr>
          <a:xfrm>
            <a:off x="755576" y="1176421"/>
            <a:ext cx="4176464" cy="369332"/>
          </a:xfrm>
          <a:prstGeom prst="rect">
            <a:avLst/>
          </a:prstGeom>
          <a:noFill/>
        </p:spPr>
        <p:txBody>
          <a:bodyPr wrap="square" rtlCol="0">
            <a:spAutoFit/>
          </a:bodyPr>
          <a:lstStyle/>
          <a:p>
            <a:r>
              <a:rPr lang="en-US" altLang="zh-CN" dirty="0"/>
              <a:t>1. </a:t>
            </a:r>
            <a:r>
              <a:rPr lang="zh-CN" altLang="en-US" dirty="0"/>
              <a:t>合作关系确立与项目开展情况</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9C5D2F2-C27D-456E-BEC4-AC5A92ECEFC7}"/>
                  </a:ext>
                </a:extLst>
              </p:cNvPr>
              <p:cNvSpPr txBox="1"/>
              <p:nvPr/>
            </p:nvSpPr>
            <p:spPr>
              <a:xfrm>
                <a:off x="827584" y="1701376"/>
                <a:ext cx="7056784" cy="2706062"/>
              </a:xfrm>
              <a:prstGeom prst="rect">
                <a:avLst/>
              </a:prstGeom>
              <a:noFill/>
            </p:spPr>
            <p:txBody>
              <a:bodyPr wrap="square" rtlCol="0">
                <a:spAutoFit/>
              </a:bodyPr>
              <a:lstStyle/>
              <a:p>
                <a:r>
                  <a:rPr lang="zh-CN" altLang="en-US" dirty="0"/>
                  <a:t>目前， 我国已经与 </a:t>
                </a:r>
                <a:r>
                  <a:rPr lang="en-US" altLang="zh-CN" dirty="0"/>
                  <a:t>150 </a:t>
                </a:r>
                <a:r>
                  <a:rPr lang="zh-CN" altLang="en-US" dirty="0"/>
                  <a:t>多个国家</a:t>
                </a:r>
                <a:r>
                  <a:rPr lang="en-US" altLang="zh-CN" dirty="0"/>
                  <a:t>( </a:t>
                </a:r>
                <a:r>
                  <a:rPr lang="zh-CN" altLang="en-US" dirty="0"/>
                  <a:t>或地区</a:t>
                </a:r>
                <a:r>
                  <a:rPr lang="en-US" altLang="zh-CN" dirty="0"/>
                  <a:t>)</a:t>
                </a:r>
                <a:r>
                  <a:rPr lang="zh-CN" altLang="en-US" dirty="0"/>
                  <a:t>建立了</a:t>
                </a:r>
                <a:r>
                  <a:rPr lang="zh-CN" altLang="en-US" dirty="0">
                    <a:solidFill>
                      <a:srgbClr val="FF0000"/>
                    </a:solidFill>
                  </a:rPr>
                  <a:t>国际科技合作关系 </a:t>
                </a:r>
                <a:r>
                  <a:rPr lang="zh-CN" altLang="en-US" dirty="0"/>
                  <a:t>（截止</a:t>
                </a:r>
                <a:r>
                  <a:rPr lang="en-US" altLang="zh-CN" dirty="0"/>
                  <a:t>2019</a:t>
                </a:r>
                <a:r>
                  <a:rPr lang="zh-CN" altLang="en-US" dirty="0"/>
                  <a:t>年建交国为</a:t>
                </a:r>
                <a:r>
                  <a:rPr lang="en-US" altLang="zh-CN" dirty="0"/>
                  <a:t>180</a:t>
                </a:r>
                <a:r>
                  <a:rPr lang="zh-CN" altLang="en-US" dirty="0"/>
                  <a:t>个），与国际组织或政府先后签订了超过 </a:t>
                </a:r>
                <a:r>
                  <a:rPr lang="en-US" altLang="zh-CN" dirty="0"/>
                  <a:t>100 </a:t>
                </a:r>
                <a:r>
                  <a:rPr lang="zh-CN" altLang="en-US" dirty="0"/>
                  <a:t>多项</a:t>
                </a:r>
                <a:r>
                  <a:rPr lang="zh-CN" altLang="en-US" dirty="0">
                    <a:solidFill>
                      <a:srgbClr val="FF0000"/>
                    </a:solidFill>
                  </a:rPr>
                  <a:t>国际科技合作协议</a:t>
                </a:r>
                <a:r>
                  <a:rPr lang="zh-CN" altLang="en-US" dirty="0"/>
                  <a:t>， 并在</a:t>
                </a:r>
                <a:r>
                  <a:rPr lang="en-US" altLang="zh-CN" dirty="0"/>
                  <a:t>1 000</a:t>
                </a:r>
                <a:r>
                  <a:rPr lang="zh-CN" altLang="en-US" dirty="0"/>
                  <a:t>多个</a:t>
                </a:r>
                <a:r>
                  <a:rPr lang="zh-CN" altLang="en-US" dirty="0">
                    <a:solidFill>
                      <a:srgbClr val="FF0000"/>
                    </a:solidFill>
                  </a:rPr>
                  <a:t>国际科技组织</a:t>
                </a:r>
                <a:r>
                  <a:rPr lang="zh-CN" altLang="en-US" dirty="0"/>
                  <a:t>中任职， 初步形成多渠道、多主体、宽领域、全方位的国际科技合作格</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局</m:t>
                        </m:r>
                      </m:e>
                      <m:sup>
                        <m:r>
                          <a:rPr lang="en-US" altLang="zh-CN" b="0" i="1" dirty="0" smtClean="0">
                            <a:latin typeface="Cambria Math" panose="02040503050406030204" pitchFamily="18" charset="0"/>
                          </a:rPr>
                          <m:t>[1]</m:t>
                        </m:r>
                      </m:sup>
                    </m:sSup>
                  </m:oMath>
                </a14:m>
                <a:r>
                  <a:rPr lang="zh-CN" altLang="en-US" dirty="0"/>
                  <a:t>。</a:t>
                </a:r>
                <a:endParaRPr lang="en-US" altLang="zh-CN" dirty="0"/>
              </a:p>
              <a:p>
                <a:endParaRPr lang="en-US" altLang="zh-CN" dirty="0"/>
              </a:p>
              <a:p>
                <a:endParaRPr lang="en-US" altLang="zh-CN" dirty="0"/>
              </a:p>
              <a:p>
                <a:r>
                  <a:rPr lang="zh-CN" altLang="en-US" b="0" i="0" dirty="0">
                    <a:solidFill>
                      <a:srgbClr val="333333"/>
                    </a:solidFill>
                    <a:effectLst/>
                    <a:latin typeface="arial" panose="020B0604020202020204" pitchFamily="34" charset="0"/>
                  </a:rPr>
                  <a:t>开展技术合作。</a:t>
                </a:r>
                <a:r>
                  <a:rPr lang="en-US" altLang="zh-CN" b="0" i="0" dirty="0">
                    <a:solidFill>
                      <a:srgbClr val="333333"/>
                    </a:solidFill>
                    <a:effectLst/>
                    <a:latin typeface="arial" panose="020B0604020202020204" pitchFamily="34" charset="0"/>
                  </a:rPr>
                  <a:t>2013</a:t>
                </a:r>
                <a:r>
                  <a:rPr lang="zh-CN" altLang="en-US" b="0" i="0" dirty="0">
                    <a:solidFill>
                      <a:srgbClr val="333333"/>
                    </a:solidFill>
                    <a:effectLst/>
                    <a:latin typeface="arial" panose="020B0604020202020204" pitchFamily="34" charset="0"/>
                  </a:rPr>
                  <a:t>年至</a:t>
                </a:r>
                <a:r>
                  <a:rPr lang="en-US" altLang="zh-CN" b="0" i="0" dirty="0">
                    <a:solidFill>
                      <a:srgbClr val="333333"/>
                    </a:solidFill>
                    <a:effectLst/>
                    <a:latin typeface="arial" panose="020B0604020202020204" pitchFamily="34" charset="0"/>
                  </a:rPr>
                  <a:t>2018</a:t>
                </a:r>
                <a:r>
                  <a:rPr lang="zh-CN" altLang="en-US" b="0" i="0" dirty="0">
                    <a:solidFill>
                      <a:srgbClr val="333333"/>
                    </a:solidFill>
                    <a:effectLst/>
                    <a:latin typeface="arial" panose="020B0604020202020204" pitchFamily="34" charset="0"/>
                  </a:rPr>
                  <a:t>年，中国共在</a:t>
                </a:r>
                <a:r>
                  <a:rPr lang="en-US" altLang="zh-CN" b="0" i="0" dirty="0">
                    <a:solidFill>
                      <a:srgbClr val="333333"/>
                    </a:solidFill>
                    <a:effectLst/>
                    <a:latin typeface="arial" panose="020B0604020202020204" pitchFamily="34" charset="0"/>
                  </a:rPr>
                  <a:t>95</a:t>
                </a:r>
                <a:r>
                  <a:rPr lang="zh-CN" altLang="en-US" b="0" i="0" dirty="0">
                    <a:solidFill>
                      <a:srgbClr val="333333"/>
                    </a:solidFill>
                    <a:effectLst/>
                    <a:latin typeface="arial" panose="020B0604020202020204" pitchFamily="34" charset="0"/>
                  </a:rPr>
                  <a:t>个国家和地区完成</a:t>
                </a:r>
                <a:r>
                  <a:rPr lang="zh-CN" altLang="en-US" b="0" i="0" dirty="0">
                    <a:solidFill>
                      <a:srgbClr val="FF0000"/>
                    </a:solidFill>
                    <a:effectLst/>
                    <a:latin typeface="arial" panose="020B0604020202020204" pitchFamily="34" charset="0"/>
                  </a:rPr>
                  <a:t>技术合作项目</a:t>
                </a:r>
                <a:r>
                  <a:rPr lang="en-US" altLang="zh-CN" b="0" i="0" dirty="0">
                    <a:solidFill>
                      <a:srgbClr val="333333"/>
                    </a:solidFill>
                    <a:effectLst/>
                    <a:latin typeface="arial" panose="020B0604020202020204" pitchFamily="34" charset="0"/>
                  </a:rPr>
                  <a:t>414</a:t>
                </a:r>
                <a:r>
                  <a:rPr lang="zh-CN" altLang="en-US" b="0" i="0" dirty="0">
                    <a:solidFill>
                      <a:srgbClr val="333333"/>
                    </a:solidFill>
                    <a:effectLst/>
                    <a:latin typeface="arial" panose="020B0604020202020204" pitchFamily="34" charset="0"/>
                  </a:rPr>
                  <a:t>个，主要涉及工业生产和管理、农业种植养殖、文化教育、体育训练、医疗卫生、清洁能源开发、规划咨询等领</a:t>
                </a:r>
                <a14:m>
                  <m:oMath xmlns:m="http://schemas.openxmlformats.org/officeDocument/2006/math">
                    <m:sSup>
                      <m:sSupPr>
                        <m:ctrlPr>
                          <a:rPr lang="en-US" altLang="zh-CN" b="0" i="1" dirty="0" smtClean="0">
                            <a:solidFill>
                              <a:srgbClr val="333333"/>
                            </a:solidFill>
                            <a:effectLst/>
                            <a:latin typeface="Cambria Math" panose="02040503050406030204" pitchFamily="18" charset="0"/>
                          </a:rPr>
                        </m:ctrlPr>
                      </m:sSupPr>
                      <m:e>
                        <m:r>
                          <a:rPr lang="zh-CN" altLang="en-US" i="1" dirty="0">
                            <a:solidFill>
                              <a:srgbClr val="333333"/>
                            </a:solidFill>
                            <a:latin typeface="Cambria Math" panose="02040503050406030204" pitchFamily="18" charset="0"/>
                          </a:rPr>
                          <m:t>域</m:t>
                        </m:r>
                      </m:e>
                      <m:sup>
                        <m:r>
                          <a:rPr lang="en-US" altLang="zh-CN" b="0" i="1" dirty="0" smtClean="0">
                            <a:solidFill>
                              <a:srgbClr val="333333"/>
                            </a:solidFill>
                            <a:effectLst/>
                            <a:latin typeface="Cambria Math" panose="02040503050406030204" pitchFamily="18" charset="0"/>
                          </a:rPr>
                          <m:t>[11]</m:t>
                        </m:r>
                      </m:sup>
                    </m:sSup>
                  </m:oMath>
                </a14:m>
                <a:r>
                  <a:rPr lang="zh-CN" altLang="en-US" b="0" i="0" dirty="0">
                    <a:solidFill>
                      <a:srgbClr val="333333"/>
                    </a:solidFill>
                    <a:effectLst/>
                    <a:latin typeface="arial" panose="020B0604020202020204" pitchFamily="34" charset="0"/>
                  </a:rPr>
                  <a:t>。</a:t>
                </a:r>
                <a:r>
                  <a:rPr lang="zh-CN" altLang="en-US" dirty="0"/>
                  <a:t> </a:t>
                </a:r>
              </a:p>
            </p:txBody>
          </p:sp>
        </mc:Choice>
        <mc:Fallback xmlns="">
          <p:sp>
            <p:nvSpPr>
              <p:cNvPr id="3" name="文本框 2">
                <a:extLst>
                  <a:ext uri="{FF2B5EF4-FFF2-40B4-BE49-F238E27FC236}">
                    <a16:creationId xmlns:a16="http://schemas.microsoft.com/office/drawing/2014/main" id="{79C5D2F2-C27D-456E-BEC4-AC5A92ECEFC7}"/>
                  </a:ext>
                </a:extLst>
              </p:cNvPr>
              <p:cNvSpPr txBox="1">
                <a:spLocks noRot="1" noChangeAspect="1" noMove="1" noResize="1" noEditPoints="1" noAdjustHandles="1" noChangeArrowheads="1" noChangeShapeType="1" noTextEdit="1"/>
              </p:cNvSpPr>
              <p:nvPr/>
            </p:nvSpPr>
            <p:spPr>
              <a:xfrm>
                <a:off x="827584" y="1701376"/>
                <a:ext cx="7056784" cy="2706062"/>
              </a:xfrm>
              <a:prstGeom prst="rect">
                <a:avLst/>
              </a:prstGeom>
              <a:blipFill>
                <a:blip r:embed="rId3"/>
                <a:stretch>
                  <a:fillRect l="-778" t="-1802" r="-69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F93A7881-DC66-46AA-832E-BEF2E3AD64FD}"/>
              </a:ext>
            </a:extLst>
          </p:cNvPr>
          <p:cNvSpPr txBox="1"/>
          <p:nvPr/>
        </p:nvSpPr>
        <p:spPr>
          <a:xfrm>
            <a:off x="3498445" y="6390998"/>
            <a:ext cx="5616624" cy="461665"/>
          </a:xfrm>
          <a:prstGeom prst="rect">
            <a:avLst/>
          </a:prstGeom>
          <a:noFill/>
        </p:spPr>
        <p:txBody>
          <a:bodyPr wrap="square" rtlCol="0">
            <a:spAutoFit/>
          </a:bodyPr>
          <a:lstStyle/>
          <a:p>
            <a:pPr algn="r"/>
            <a:r>
              <a:rPr lang="en-US" altLang="zh-CN" sz="1200" b="0" i="0" dirty="0">
                <a:solidFill>
                  <a:srgbClr val="333333"/>
                </a:solidFill>
                <a:effectLst/>
                <a:latin typeface="+mn-ea"/>
              </a:rPr>
              <a:t>[1]</a:t>
            </a:r>
            <a:r>
              <a:rPr lang="zh-CN" altLang="en-US" sz="1200" b="0" i="0" dirty="0">
                <a:solidFill>
                  <a:srgbClr val="333333"/>
                </a:solidFill>
                <a:effectLst/>
                <a:latin typeface="+mn-ea"/>
              </a:rPr>
              <a:t>龙明莲</a:t>
            </a:r>
            <a:r>
              <a:rPr lang="en-US" altLang="zh-CN" sz="1200" b="0" i="0" dirty="0">
                <a:solidFill>
                  <a:srgbClr val="333333"/>
                </a:solidFill>
                <a:effectLst/>
                <a:latin typeface="+mn-ea"/>
              </a:rPr>
              <a:t>,</a:t>
            </a:r>
            <a:r>
              <a:rPr lang="zh-CN" altLang="en-US" sz="1200" b="0" i="0" dirty="0">
                <a:solidFill>
                  <a:srgbClr val="333333"/>
                </a:solidFill>
                <a:effectLst/>
                <a:latin typeface="+mn-ea"/>
              </a:rPr>
              <a:t>郑伟</a:t>
            </a:r>
            <a:r>
              <a:rPr lang="en-US" altLang="zh-CN" sz="1200" b="0" i="0" dirty="0">
                <a:solidFill>
                  <a:srgbClr val="333333"/>
                </a:solidFill>
                <a:effectLst/>
                <a:latin typeface="+mn-ea"/>
              </a:rPr>
              <a:t>.</a:t>
            </a:r>
            <a:r>
              <a:rPr lang="zh-CN" altLang="en-US" sz="1200" b="0" i="0" dirty="0">
                <a:solidFill>
                  <a:srgbClr val="333333"/>
                </a:solidFill>
                <a:effectLst/>
                <a:latin typeface="+mn-ea"/>
              </a:rPr>
              <a:t>国际科技合作的现状与建议</a:t>
            </a:r>
            <a:r>
              <a:rPr lang="en-US" altLang="zh-CN" sz="1200" b="0" i="0" dirty="0">
                <a:solidFill>
                  <a:srgbClr val="333333"/>
                </a:solidFill>
                <a:effectLst/>
                <a:latin typeface="+mn-ea"/>
              </a:rPr>
              <a:t>[J].</a:t>
            </a:r>
            <a:r>
              <a:rPr lang="zh-CN" altLang="en-US" sz="1200" b="0" i="0" dirty="0">
                <a:solidFill>
                  <a:srgbClr val="333333"/>
                </a:solidFill>
                <a:effectLst/>
                <a:latin typeface="+mn-ea"/>
              </a:rPr>
              <a:t>黑龙江学</a:t>
            </a:r>
            <a:r>
              <a:rPr lang="en-US" altLang="zh-CN" sz="1200" b="0" i="0" dirty="0">
                <a:solidFill>
                  <a:srgbClr val="333333"/>
                </a:solidFill>
                <a:effectLst/>
                <a:latin typeface="+mn-ea"/>
              </a:rPr>
              <a:t>,2019,10(02):162-164.</a:t>
            </a:r>
          </a:p>
          <a:p>
            <a:pPr algn="r"/>
            <a:r>
              <a:rPr lang="en-US" altLang="zh-CN" sz="1200" dirty="0">
                <a:solidFill>
                  <a:srgbClr val="333333"/>
                </a:solidFill>
                <a:latin typeface="+mn-ea"/>
              </a:rPr>
              <a:t>[11]</a:t>
            </a:r>
            <a:r>
              <a:rPr lang="zh-CN" altLang="en-US" sz="1200" i="0" dirty="0">
                <a:solidFill>
                  <a:srgbClr val="000000"/>
                </a:solidFill>
                <a:effectLst/>
                <a:latin typeface="+mn-ea"/>
              </a:rPr>
              <a:t> </a:t>
            </a:r>
            <a:r>
              <a:rPr lang="en-US" altLang="zh-CN" sz="1200" i="0" dirty="0">
                <a:solidFill>
                  <a:srgbClr val="000000"/>
                </a:solidFill>
                <a:effectLst/>
                <a:latin typeface="+mn-ea"/>
              </a:rPr>
              <a:t>《</a:t>
            </a:r>
            <a:r>
              <a:rPr lang="zh-CN" altLang="en-US" sz="1200" i="0" dirty="0">
                <a:solidFill>
                  <a:srgbClr val="000000"/>
                </a:solidFill>
                <a:effectLst/>
                <a:latin typeface="+mn-ea"/>
              </a:rPr>
              <a:t>新时代的中国国际发展合作</a:t>
            </a:r>
            <a:r>
              <a:rPr lang="en-US" altLang="zh-CN" sz="1200" i="0" dirty="0">
                <a:solidFill>
                  <a:srgbClr val="000000"/>
                </a:solidFill>
                <a:effectLst/>
                <a:latin typeface="+mn-ea"/>
              </a:rPr>
              <a:t>》</a:t>
            </a:r>
            <a:r>
              <a:rPr lang="zh-CN" altLang="en-US" sz="1200" i="0" dirty="0">
                <a:solidFill>
                  <a:srgbClr val="000000"/>
                </a:solidFill>
                <a:effectLst/>
                <a:latin typeface="+mn-ea"/>
              </a:rPr>
              <a:t>白皮书 </a:t>
            </a:r>
            <a:r>
              <a:rPr lang="en-US" altLang="zh-CN" sz="1200" i="0" dirty="0">
                <a:solidFill>
                  <a:srgbClr val="000000"/>
                </a:solidFill>
                <a:effectLst/>
                <a:latin typeface="+mn-ea"/>
              </a:rPr>
              <a:t>2021</a:t>
            </a:r>
            <a:endParaRPr lang="zh-CN" altLang="en-US" sz="1200" dirty="0">
              <a:latin typeface="+mn-ea"/>
            </a:endParaRPr>
          </a:p>
        </p:txBody>
      </p:sp>
    </p:spTree>
    <p:extLst>
      <p:ext uri="{BB962C8B-B14F-4D97-AF65-F5344CB8AC3E}">
        <p14:creationId xmlns:p14="http://schemas.microsoft.com/office/powerpoint/2010/main" val="196295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）国际科技合作发展现状</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F063B32-2ECD-466B-B2E2-4759A1AAEB7F}"/>
                  </a:ext>
                </a:extLst>
              </p:cNvPr>
              <p:cNvSpPr txBox="1"/>
              <p:nvPr/>
            </p:nvSpPr>
            <p:spPr>
              <a:xfrm>
                <a:off x="755576" y="1176421"/>
                <a:ext cx="5976664" cy="392993"/>
              </a:xfrm>
              <a:prstGeom prst="rect">
                <a:avLst/>
              </a:prstGeom>
              <a:noFill/>
            </p:spPr>
            <p:txBody>
              <a:bodyPr wrap="square" rtlCol="0">
                <a:spAutoFit/>
              </a:bodyPr>
              <a:lstStyle/>
              <a:p>
                <a:r>
                  <a:rPr lang="en-US" altLang="zh-CN" dirty="0"/>
                  <a:t>2. </a:t>
                </a:r>
                <a:r>
                  <a:rPr lang="zh-CN" altLang="en-US" dirty="0"/>
                  <a:t>基于文献计量的发展现状评估</a:t>
                </a:r>
                <a:r>
                  <a:rPr lang="en-US" altLang="zh-CN" dirty="0"/>
                  <a:t>----</a:t>
                </a:r>
                <a:r>
                  <a:rPr lang="zh-CN" altLang="en-US" dirty="0"/>
                  <a:t>以中欧为</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例</m:t>
                        </m:r>
                      </m:e>
                      <m:sup>
                        <m:r>
                          <a:rPr lang="en-US" altLang="zh-CN" b="0" i="1" smtClean="0">
                            <a:latin typeface="Cambria Math" panose="02040503050406030204" pitchFamily="18" charset="0"/>
                          </a:rPr>
                          <m:t>[12]</m:t>
                        </m:r>
                      </m:sup>
                    </m:sSup>
                  </m:oMath>
                </a14:m>
                <a:endParaRPr lang="zh-CN" altLang="en-US" dirty="0"/>
              </a:p>
            </p:txBody>
          </p:sp>
        </mc:Choice>
        <mc:Fallback xmlns="">
          <p:sp>
            <p:nvSpPr>
              <p:cNvPr id="2" name="文本框 1">
                <a:extLst>
                  <a:ext uri="{FF2B5EF4-FFF2-40B4-BE49-F238E27FC236}">
                    <a16:creationId xmlns:a16="http://schemas.microsoft.com/office/drawing/2014/main" id="{5F063B32-2ECD-466B-B2E2-4759A1AAEB7F}"/>
                  </a:ext>
                </a:extLst>
              </p:cNvPr>
              <p:cNvSpPr txBox="1">
                <a:spLocks noRot="1" noChangeAspect="1" noMove="1" noResize="1" noEditPoints="1" noAdjustHandles="1" noChangeArrowheads="1" noChangeShapeType="1" noTextEdit="1"/>
              </p:cNvSpPr>
              <p:nvPr/>
            </p:nvSpPr>
            <p:spPr>
              <a:xfrm>
                <a:off x="755576" y="1176421"/>
                <a:ext cx="5976664" cy="392993"/>
              </a:xfrm>
              <a:prstGeom prst="rect">
                <a:avLst/>
              </a:prstGeom>
              <a:blipFill>
                <a:blip r:embed="rId3"/>
                <a:stretch>
                  <a:fillRect l="-918" t="-12500" b="-2187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3CF27AAB-4927-4F41-AEA7-02FA5F131EA2}"/>
              </a:ext>
            </a:extLst>
          </p:cNvPr>
          <p:cNvSpPr txBox="1"/>
          <p:nvPr/>
        </p:nvSpPr>
        <p:spPr>
          <a:xfrm>
            <a:off x="6084168" y="2180585"/>
            <a:ext cx="2664296" cy="3139321"/>
          </a:xfrm>
          <a:prstGeom prst="rect">
            <a:avLst/>
          </a:prstGeom>
          <a:noFill/>
        </p:spPr>
        <p:txBody>
          <a:bodyPr wrap="square" rtlCol="0">
            <a:spAutoFit/>
          </a:bodyPr>
          <a:lstStyle/>
          <a:p>
            <a:r>
              <a:rPr lang="en-US" altLang="zh-CN" sz="1800" b="0" i="0" dirty="0">
                <a:solidFill>
                  <a:srgbClr val="000000"/>
                </a:solidFill>
                <a:effectLst/>
                <a:latin typeface="E-BZ+ZGIGjT-1"/>
              </a:rPr>
              <a:t>2007</a:t>
            </a:r>
            <a:r>
              <a:rPr lang="en-US" altLang="zh-CN" sz="1800" b="0" i="0" dirty="0">
                <a:solidFill>
                  <a:srgbClr val="000000"/>
                </a:solidFill>
                <a:effectLst/>
                <a:latin typeface="KTJ0+ZGIGjU-5"/>
              </a:rPr>
              <a:t>—</a:t>
            </a:r>
            <a:r>
              <a:rPr lang="en-US" altLang="zh-CN" sz="1800" b="0" i="0" dirty="0">
                <a:solidFill>
                  <a:srgbClr val="000000"/>
                </a:solidFill>
                <a:effectLst/>
                <a:latin typeface="E-BZ+ZGIGjT-1"/>
              </a:rPr>
              <a:t>2017 </a:t>
            </a:r>
            <a:r>
              <a:rPr lang="zh-CN" altLang="en-US" sz="1800" b="0" i="0" dirty="0">
                <a:solidFill>
                  <a:srgbClr val="000000"/>
                </a:solidFill>
                <a:effectLst/>
                <a:latin typeface="SimSun" panose="02010600030101010101" pitchFamily="2" charset="-122"/>
                <a:ea typeface="SimSun" panose="02010600030101010101" pitchFamily="2" charset="-122"/>
              </a:rPr>
              <a:t>年间， 中欧</a:t>
            </a:r>
            <a:r>
              <a:rPr lang="zh-CN" altLang="en-US" sz="1800" b="0" i="0" dirty="0">
                <a:solidFill>
                  <a:srgbClr val="FF0000"/>
                </a:solidFill>
                <a:effectLst/>
                <a:latin typeface="SimSun" panose="02010600030101010101" pitchFamily="2" charset="-122"/>
                <a:ea typeface="SimSun" panose="02010600030101010101" pitchFamily="2" charset="-122"/>
              </a:rPr>
              <a:t>合作论文</a:t>
            </a:r>
            <a:r>
              <a:rPr lang="zh-CN" altLang="en-US" sz="1800" b="0" i="0" dirty="0">
                <a:solidFill>
                  <a:srgbClr val="000000"/>
                </a:solidFill>
                <a:effectLst/>
                <a:latin typeface="SimSun" panose="02010600030101010101" pitchFamily="2" charset="-122"/>
                <a:ea typeface="SimSun" panose="02010600030101010101" pitchFamily="2" charset="-122"/>
              </a:rPr>
              <a:t>的规模和影响力逐年递增</a:t>
            </a:r>
            <a:r>
              <a:rPr lang="zh-CN" altLang="en-US" sz="1800" b="0" i="0" dirty="0">
                <a:solidFill>
                  <a:srgbClr val="000000"/>
                </a:solidFill>
                <a:effectLst/>
                <a:latin typeface="KTJ0+ZGIGjU-5"/>
              </a:rPr>
              <a:t>。</a:t>
            </a:r>
            <a:r>
              <a:rPr lang="zh-CN" altLang="en-US" sz="1800" b="0" i="0" dirty="0">
                <a:solidFill>
                  <a:srgbClr val="000000"/>
                </a:solidFill>
                <a:effectLst/>
                <a:latin typeface="SimSun" panose="02010600030101010101" pitchFamily="2" charset="-122"/>
                <a:ea typeface="SimSun" panose="02010600030101010101" pitchFamily="2" charset="-122"/>
              </a:rPr>
              <a:t>合作发文量由 </a:t>
            </a:r>
            <a:r>
              <a:rPr lang="en-US" altLang="zh-CN" sz="1800" b="0" i="0" dirty="0">
                <a:solidFill>
                  <a:srgbClr val="000000"/>
                </a:solidFill>
                <a:effectLst/>
                <a:latin typeface="E-BZ+ZGIGjT-1"/>
              </a:rPr>
              <a:t>2007 </a:t>
            </a:r>
            <a:r>
              <a:rPr lang="zh-CN" altLang="en-US" sz="1800" b="0" i="0" dirty="0">
                <a:solidFill>
                  <a:srgbClr val="000000"/>
                </a:solidFill>
                <a:effectLst/>
                <a:latin typeface="SimSun" panose="02010600030101010101" pitchFamily="2" charset="-122"/>
                <a:ea typeface="SimSun" panose="02010600030101010101" pitchFamily="2" charset="-122"/>
              </a:rPr>
              <a:t>年的 </a:t>
            </a:r>
            <a:r>
              <a:rPr lang="en-US" altLang="zh-CN" sz="1800" b="0" i="0" dirty="0">
                <a:solidFill>
                  <a:srgbClr val="000000"/>
                </a:solidFill>
                <a:effectLst/>
                <a:latin typeface="E-BZ+ZGIGjT-1"/>
              </a:rPr>
              <a:t>804 </a:t>
            </a:r>
            <a:r>
              <a:rPr lang="zh-CN" altLang="en-US" sz="1800" b="0" i="0" dirty="0">
                <a:solidFill>
                  <a:srgbClr val="000000"/>
                </a:solidFill>
                <a:effectLst/>
                <a:latin typeface="SimSun" panose="02010600030101010101" pitchFamily="2" charset="-122"/>
                <a:ea typeface="SimSun" panose="02010600030101010101" pitchFamily="2" charset="-122"/>
              </a:rPr>
              <a:t>篇持续快速增长至 </a:t>
            </a:r>
            <a:r>
              <a:rPr lang="en-US" altLang="zh-CN" sz="1800" b="0" i="0" dirty="0">
                <a:solidFill>
                  <a:srgbClr val="000000"/>
                </a:solidFill>
                <a:effectLst/>
                <a:latin typeface="E-BZ+ZGIGjT-1"/>
              </a:rPr>
              <a:t>2017 </a:t>
            </a:r>
            <a:r>
              <a:rPr lang="zh-CN" altLang="en-US" sz="1800" b="0" i="0" dirty="0">
                <a:solidFill>
                  <a:srgbClr val="000000"/>
                </a:solidFill>
                <a:effectLst/>
                <a:latin typeface="SimSun" panose="02010600030101010101" pitchFamily="2" charset="-122"/>
                <a:ea typeface="SimSun" panose="02010600030101010101" pitchFamily="2" charset="-122"/>
              </a:rPr>
              <a:t>年的 </a:t>
            </a:r>
            <a:r>
              <a:rPr lang="en-US" altLang="zh-CN" sz="1800" b="0" i="0" dirty="0">
                <a:solidFill>
                  <a:srgbClr val="000000"/>
                </a:solidFill>
                <a:effectLst/>
                <a:latin typeface="E-BZ+ZGIGjT-1"/>
              </a:rPr>
              <a:t>4821 </a:t>
            </a:r>
            <a:r>
              <a:rPr lang="zh-CN" altLang="en-US" sz="1800" b="0" i="0" dirty="0">
                <a:solidFill>
                  <a:srgbClr val="000000"/>
                </a:solidFill>
                <a:effectLst/>
                <a:latin typeface="SimSun" panose="02010600030101010101" pitchFamily="2" charset="-122"/>
                <a:ea typeface="SimSun" panose="02010600030101010101" pitchFamily="2" charset="-122"/>
              </a:rPr>
              <a:t>篇</a:t>
            </a:r>
            <a:r>
              <a:rPr lang="zh-CN" altLang="en-US" sz="1800" b="0" i="0" dirty="0">
                <a:solidFill>
                  <a:srgbClr val="000000"/>
                </a:solidFill>
                <a:effectLst/>
                <a:latin typeface="KTJ0+ZGIGjU-5"/>
              </a:rPr>
              <a:t>。</a:t>
            </a:r>
            <a:r>
              <a:rPr lang="zh-CN" altLang="en-US" sz="1800" b="0" i="0" dirty="0">
                <a:solidFill>
                  <a:srgbClr val="000000"/>
                </a:solidFill>
                <a:effectLst/>
                <a:latin typeface="SimSun" panose="02010600030101010101" pitchFamily="2" charset="-122"/>
                <a:ea typeface="SimSun" panose="02010600030101010101" pitchFamily="2" charset="-122"/>
              </a:rPr>
              <a:t>占双方各自国际合作论文总量比例也持续上升， 说明中欧科研合作的重要性有所提升</a:t>
            </a:r>
            <a:r>
              <a:rPr lang="zh-CN" altLang="en-US" sz="1800" b="0" i="0" dirty="0">
                <a:solidFill>
                  <a:srgbClr val="000000"/>
                </a:solidFill>
                <a:effectLst/>
                <a:latin typeface="KTJ0+ZGIGjU-5"/>
              </a:rPr>
              <a:t>。</a:t>
            </a:r>
            <a:r>
              <a:rPr lang="zh-CN" altLang="en-US" dirty="0"/>
              <a:t> </a:t>
            </a:r>
            <a:br>
              <a:rPr lang="zh-CN" altLang="en-US" dirty="0"/>
            </a:br>
            <a:endParaRPr lang="zh-CN" altLang="en-US" dirty="0"/>
          </a:p>
        </p:txBody>
      </p:sp>
      <p:pic>
        <p:nvPicPr>
          <p:cNvPr id="10" name="图片 9">
            <a:extLst>
              <a:ext uri="{FF2B5EF4-FFF2-40B4-BE49-F238E27FC236}">
                <a16:creationId xmlns:a16="http://schemas.microsoft.com/office/drawing/2014/main" id="{85084305-C766-4829-B068-149698624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60" y="1785178"/>
            <a:ext cx="5040559" cy="3885218"/>
          </a:xfrm>
          <a:prstGeom prst="rect">
            <a:avLst/>
          </a:prstGeom>
          <a:ln>
            <a:solidFill>
              <a:schemeClr val="tx1"/>
            </a:solidFill>
          </a:ln>
        </p:spPr>
      </p:pic>
      <p:sp>
        <p:nvSpPr>
          <p:cNvPr id="3" name="文本框 2">
            <a:extLst>
              <a:ext uri="{FF2B5EF4-FFF2-40B4-BE49-F238E27FC236}">
                <a16:creationId xmlns:a16="http://schemas.microsoft.com/office/drawing/2014/main" id="{20F15E47-F83A-4FE1-91DF-F0E740643385}"/>
              </a:ext>
            </a:extLst>
          </p:cNvPr>
          <p:cNvSpPr txBox="1"/>
          <p:nvPr/>
        </p:nvSpPr>
        <p:spPr>
          <a:xfrm>
            <a:off x="-427271" y="6396335"/>
            <a:ext cx="9599099" cy="461665"/>
          </a:xfrm>
          <a:prstGeom prst="rect">
            <a:avLst/>
          </a:prstGeom>
          <a:noFill/>
        </p:spPr>
        <p:txBody>
          <a:bodyPr wrap="square" rtlCol="0">
            <a:spAutoFit/>
          </a:bodyPr>
          <a:lstStyle/>
          <a:p>
            <a:pPr algn="r"/>
            <a:r>
              <a:rPr lang="en-US" altLang="zh-CN" sz="1200" b="0" i="0" dirty="0">
                <a:solidFill>
                  <a:srgbClr val="333333"/>
                </a:solidFill>
                <a:effectLst/>
                <a:latin typeface="+mn-ea"/>
              </a:rPr>
              <a:t>[12]</a:t>
            </a:r>
            <a:r>
              <a:rPr lang="zh-CN" altLang="en-US" sz="1200" b="0" i="0" dirty="0">
                <a:solidFill>
                  <a:srgbClr val="333333"/>
                </a:solidFill>
                <a:effectLst/>
                <a:latin typeface="+mn-ea"/>
              </a:rPr>
              <a:t> 南方</a:t>
            </a:r>
            <a:r>
              <a:rPr lang="en-US" altLang="zh-CN" sz="1200" b="0" i="0" dirty="0">
                <a:solidFill>
                  <a:srgbClr val="333333"/>
                </a:solidFill>
                <a:effectLst/>
                <a:latin typeface="+mn-ea"/>
              </a:rPr>
              <a:t>,</a:t>
            </a:r>
            <a:r>
              <a:rPr lang="zh-CN" altLang="en-US" sz="1200" b="0" i="0" dirty="0">
                <a:solidFill>
                  <a:srgbClr val="333333"/>
                </a:solidFill>
                <a:effectLst/>
                <a:latin typeface="+mn-ea"/>
              </a:rPr>
              <a:t>杨云</a:t>
            </a:r>
            <a:r>
              <a:rPr lang="en-US" altLang="zh-CN" sz="1200" b="0" i="0" dirty="0">
                <a:solidFill>
                  <a:srgbClr val="333333"/>
                </a:solidFill>
                <a:effectLst/>
                <a:latin typeface="+mn-ea"/>
              </a:rPr>
              <a:t>,</a:t>
            </a:r>
            <a:r>
              <a:rPr lang="zh-CN" altLang="en-US" sz="1200" b="0" i="0" dirty="0">
                <a:solidFill>
                  <a:srgbClr val="333333"/>
                </a:solidFill>
                <a:effectLst/>
                <a:latin typeface="+mn-ea"/>
              </a:rPr>
              <a:t>邵昊华</a:t>
            </a:r>
            <a:r>
              <a:rPr lang="en-US" altLang="zh-CN" sz="1200" b="0" i="0" dirty="0">
                <a:solidFill>
                  <a:srgbClr val="333333"/>
                </a:solidFill>
                <a:effectLst/>
                <a:latin typeface="+mn-ea"/>
              </a:rPr>
              <a:t>,</a:t>
            </a:r>
            <a:r>
              <a:rPr lang="zh-CN" altLang="en-US" sz="1200" b="0" i="0" dirty="0">
                <a:solidFill>
                  <a:srgbClr val="333333"/>
                </a:solidFill>
                <a:effectLst/>
                <a:latin typeface="+mn-ea"/>
              </a:rPr>
              <a:t>任孝平</a:t>
            </a:r>
            <a:r>
              <a:rPr lang="en-US" altLang="zh-CN" sz="1200" b="0" i="0" dirty="0">
                <a:solidFill>
                  <a:srgbClr val="333333"/>
                </a:solidFill>
                <a:effectLst/>
                <a:latin typeface="+mn-ea"/>
              </a:rPr>
              <a:t>,</a:t>
            </a:r>
            <a:r>
              <a:rPr lang="zh-CN" altLang="en-US" sz="1200" b="0" i="0" dirty="0">
                <a:solidFill>
                  <a:srgbClr val="333333"/>
                </a:solidFill>
                <a:effectLst/>
                <a:latin typeface="+mn-ea"/>
              </a:rPr>
              <a:t>周小林</a:t>
            </a:r>
            <a:r>
              <a:rPr lang="en-US" altLang="zh-CN" sz="1200" b="0" i="0" dirty="0">
                <a:solidFill>
                  <a:srgbClr val="333333"/>
                </a:solidFill>
                <a:effectLst/>
                <a:latin typeface="+mn-ea"/>
              </a:rPr>
              <a:t>,</a:t>
            </a:r>
            <a:r>
              <a:rPr lang="zh-CN" altLang="en-US" sz="1200" b="0" i="0" dirty="0">
                <a:solidFill>
                  <a:srgbClr val="333333"/>
                </a:solidFill>
                <a:effectLst/>
                <a:latin typeface="+mn-ea"/>
              </a:rPr>
              <a:t>李子愚</a:t>
            </a:r>
            <a:r>
              <a:rPr lang="en-US" altLang="zh-CN" sz="1200" b="0" i="0" dirty="0">
                <a:solidFill>
                  <a:srgbClr val="333333"/>
                </a:solidFill>
                <a:effectLst/>
                <a:latin typeface="+mn-ea"/>
              </a:rPr>
              <a:t>.</a:t>
            </a:r>
            <a:r>
              <a:rPr lang="zh-CN" altLang="en-US" sz="1200" b="0" i="0" dirty="0">
                <a:solidFill>
                  <a:srgbClr val="333333"/>
                </a:solidFill>
                <a:effectLst/>
                <a:latin typeface="+mn-ea"/>
              </a:rPr>
              <a:t>中国</a:t>
            </a:r>
            <a:r>
              <a:rPr lang="en-US" altLang="zh-CN" sz="1200" b="0" i="0" dirty="0">
                <a:solidFill>
                  <a:srgbClr val="333333"/>
                </a:solidFill>
                <a:effectLst/>
                <a:latin typeface="+mn-ea"/>
              </a:rPr>
              <a:t>-</a:t>
            </a:r>
            <a:r>
              <a:rPr lang="zh-CN" altLang="en-US" sz="1200" b="0" i="0" dirty="0">
                <a:solidFill>
                  <a:srgbClr val="333333"/>
                </a:solidFill>
                <a:effectLst/>
                <a:latin typeface="+mn-ea"/>
              </a:rPr>
              <a:t>欧盟科技合作现状分析与建议</a:t>
            </a:r>
            <a:r>
              <a:rPr lang="en-US" altLang="zh-CN" sz="1200" b="0" i="0" dirty="0">
                <a:solidFill>
                  <a:srgbClr val="333333"/>
                </a:solidFill>
                <a:effectLst/>
                <a:latin typeface="+mn-ea"/>
              </a:rPr>
              <a:t>[J].</a:t>
            </a:r>
          </a:p>
          <a:p>
            <a:pPr algn="r"/>
            <a:r>
              <a:rPr lang="zh-CN" altLang="en-US" sz="1200" b="0" i="0" dirty="0">
                <a:solidFill>
                  <a:srgbClr val="333333"/>
                </a:solidFill>
                <a:effectLst/>
                <a:latin typeface="+mn-ea"/>
              </a:rPr>
              <a:t>世界科技研究与发展</a:t>
            </a:r>
            <a:r>
              <a:rPr lang="en-US" altLang="zh-CN" sz="1200" b="0" i="0" dirty="0">
                <a:solidFill>
                  <a:srgbClr val="333333"/>
                </a:solidFill>
                <a:effectLst/>
                <a:latin typeface="+mn-ea"/>
              </a:rPr>
              <a:t>,2019,41(06):621-633.</a:t>
            </a:r>
            <a:endParaRPr lang="zh-CN" altLang="en-US" sz="1200" dirty="0">
              <a:latin typeface="+mn-ea"/>
            </a:endParaRPr>
          </a:p>
        </p:txBody>
      </p:sp>
    </p:spTree>
    <p:extLst>
      <p:ext uri="{BB962C8B-B14F-4D97-AF65-F5344CB8AC3E}">
        <p14:creationId xmlns:p14="http://schemas.microsoft.com/office/powerpoint/2010/main" val="74555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）国际科技合作发展现状</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F063B32-2ECD-466B-B2E2-4759A1AAEB7F}"/>
                  </a:ext>
                </a:extLst>
              </p:cNvPr>
              <p:cNvSpPr txBox="1"/>
              <p:nvPr/>
            </p:nvSpPr>
            <p:spPr>
              <a:xfrm>
                <a:off x="755576" y="1176421"/>
                <a:ext cx="5976664" cy="392993"/>
              </a:xfrm>
              <a:prstGeom prst="rect">
                <a:avLst/>
              </a:prstGeom>
              <a:noFill/>
            </p:spPr>
            <p:txBody>
              <a:bodyPr wrap="square" rtlCol="0">
                <a:spAutoFit/>
              </a:bodyPr>
              <a:lstStyle/>
              <a:p>
                <a:r>
                  <a:rPr lang="en-US" altLang="zh-CN" dirty="0"/>
                  <a:t>2. </a:t>
                </a:r>
                <a:r>
                  <a:rPr lang="zh-CN" altLang="en-US" dirty="0"/>
                  <a:t>基于文献计量的发展现状评估</a:t>
                </a:r>
                <a:r>
                  <a:rPr lang="en-US" altLang="zh-CN" dirty="0"/>
                  <a:t>----</a:t>
                </a:r>
                <a:r>
                  <a:rPr lang="zh-CN" altLang="en-US" dirty="0"/>
                  <a:t>以中欧为</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例</m:t>
                        </m:r>
                      </m:e>
                      <m:sup>
                        <m:r>
                          <a:rPr lang="en-US" altLang="zh-CN" b="0" i="1" smtClean="0">
                            <a:latin typeface="Cambria Math" panose="02040503050406030204" pitchFamily="18" charset="0"/>
                          </a:rPr>
                          <m:t>[12]</m:t>
                        </m:r>
                      </m:sup>
                    </m:sSup>
                  </m:oMath>
                </a14:m>
                <a:endParaRPr lang="zh-CN" altLang="en-US" dirty="0"/>
              </a:p>
            </p:txBody>
          </p:sp>
        </mc:Choice>
        <mc:Fallback xmlns="">
          <p:sp>
            <p:nvSpPr>
              <p:cNvPr id="2" name="文本框 1">
                <a:extLst>
                  <a:ext uri="{FF2B5EF4-FFF2-40B4-BE49-F238E27FC236}">
                    <a16:creationId xmlns:a16="http://schemas.microsoft.com/office/drawing/2014/main" id="{5F063B32-2ECD-466B-B2E2-4759A1AAEB7F}"/>
                  </a:ext>
                </a:extLst>
              </p:cNvPr>
              <p:cNvSpPr txBox="1">
                <a:spLocks noRot="1" noChangeAspect="1" noMove="1" noResize="1" noEditPoints="1" noAdjustHandles="1" noChangeArrowheads="1" noChangeShapeType="1" noTextEdit="1"/>
              </p:cNvSpPr>
              <p:nvPr/>
            </p:nvSpPr>
            <p:spPr>
              <a:xfrm>
                <a:off x="755576" y="1176421"/>
                <a:ext cx="5976664" cy="392993"/>
              </a:xfrm>
              <a:prstGeom prst="rect">
                <a:avLst/>
              </a:prstGeom>
              <a:blipFill>
                <a:blip r:embed="rId3"/>
                <a:stretch>
                  <a:fillRect l="-918" t="-12500" b="-2187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5F3EC884-AADC-4607-A15E-6D3A61ED4C75}"/>
              </a:ext>
            </a:extLst>
          </p:cNvPr>
          <p:cNvSpPr txBox="1"/>
          <p:nvPr/>
        </p:nvSpPr>
        <p:spPr>
          <a:xfrm>
            <a:off x="512894" y="2348880"/>
            <a:ext cx="2970076" cy="2585323"/>
          </a:xfrm>
          <a:prstGeom prst="rect">
            <a:avLst/>
          </a:prstGeom>
          <a:noFill/>
        </p:spPr>
        <p:txBody>
          <a:bodyPr wrap="square" rtlCol="0">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选取 </a:t>
            </a:r>
            <a:r>
              <a:rPr lang="en-US" altLang="zh-CN" sz="1800" b="0" i="0" dirty="0">
                <a:solidFill>
                  <a:srgbClr val="000000"/>
                </a:solidFill>
                <a:effectLst/>
                <a:latin typeface="E-BZ+ZGIGjT-1"/>
              </a:rPr>
              <a:t>2009</a:t>
            </a:r>
            <a:r>
              <a:rPr lang="zh-CN" altLang="en-US" sz="1800" b="0" i="0" dirty="0">
                <a:solidFill>
                  <a:srgbClr val="000000"/>
                </a:solidFill>
                <a:effectLst/>
                <a:latin typeface="KTJ0+ZGIGjU-5"/>
              </a:rPr>
              <a:t>、</a:t>
            </a:r>
            <a:r>
              <a:rPr lang="en-US" altLang="zh-CN" sz="1800" b="0" i="0" dirty="0">
                <a:solidFill>
                  <a:srgbClr val="000000"/>
                </a:solidFill>
                <a:effectLst/>
                <a:latin typeface="E-BZ+ZGIGjT-1"/>
              </a:rPr>
              <a:t>2013 </a:t>
            </a:r>
            <a:r>
              <a:rPr lang="zh-CN" altLang="en-US" sz="1800" b="0" i="0" dirty="0">
                <a:solidFill>
                  <a:srgbClr val="000000"/>
                </a:solidFill>
                <a:effectLst/>
                <a:latin typeface="SimSun" panose="02010600030101010101" pitchFamily="2" charset="-122"/>
                <a:ea typeface="SimSun" panose="02010600030101010101" pitchFamily="2" charset="-122"/>
              </a:rPr>
              <a:t>和 </a:t>
            </a:r>
            <a:r>
              <a:rPr lang="en-US" altLang="zh-CN" sz="1800" b="0" i="0" dirty="0">
                <a:solidFill>
                  <a:srgbClr val="000000"/>
                </a:solidFill>
                <a:effectLst/>
                <a:latin typeface="E-BZ+ZGIGjT-1"/>
              </a:rPr>
              <a:t>2017 </a:t>
            </a:r>
            <a:r>
              <a:rPr lang="zh-CN" altLang="en-US" sz="1800" b="0" i="0" dirty="0">
                <a:solidFill>
                  <a:srgbClr val="000000"/>
                </a:solidFill>
                <a:effectLst/>
                <a:latin typeface="SimSun" panose="02010600030101010101" pitchFamily="2" charset="-122"/>
                <a:ea typeface="SimSun" panose="02010600030101010101" pitchFamily="2" charset="-122"/>
              </a:rPr>
              <a:t>年三个时点的数据进行分析， 中方为第一或通讯作者的合作论文从</a:t>
            </a:r>
            <a:r>
              <a:rPr lang="en-US" altLang="zh-CN" sz="1800" b="0" i="0" dirty="0">
                <a:solidFill>
                  <a:srgbClr val="000000"/>
                </a:solidFill>
                <a:effectLst/>
                <a:latin typeface="E-BZ+ZGIGjT-1"/>
              </a:rPr>
              <a:t>2009 </a:t>
            </a:r>
            <a:r>
              <a:rPr lang="zh-CN" altLang="en-US" sz="1800" b="0" i="0" dirty="0">
                <a:solidFill>
                  <a:srgbClr val="000000"/>
                </a:solidFill>
                <a:effectLst/>
                <a:latin typeface="SimSun" panose="02010600030101010101" pitchFamily="2" charset="-122"/>
                <a:ea typeface="SimSun" panose="02010600030101010101" pitchFamily="2" charset="-122"/>
              </a:rPr>
              <a:t>年的 </a:t>
            </a:r>
            <a:r>
              <a:rPr lang="en-US" altLang="zh-CN" sz="1800" b="0" i="0" dirty="0">
                <a:solidFill>
                  <a:srgbClr val="000000"/>
                </a:solidFill>
                <a:effectLst/>
                <a:latin typeface="E-BZ+ZGIGjT-1"/>
              </a:rPr>
              <a:t>246 </a:t>
            </a:r>
            <a:r>
              <a:rPr lang="zh-CN" altLang="en-US" sz="1800" b="0" i="0" dirty="0">
                <a:solidFill>
                  <a:srgbClr val="000000"/>
                </a:solidFill>
                <a:effectLst/>
                <a:latin typeface="SimSun" panose="02010600030101010101" pitchFamily="2" charset="-122"/>
                <a:ea typeface="SimSun" panose="02010600030101010101" pitchFamily="2" charset="-122"/>
              </a:rPr>
              <a:t>篇合作论文增加至 </a:t>
            </a:r>
            <a:r>
              <a:rPr lang="en-US" altLang="zh-CN" sz="1800" b="0" i="0" dirty="0">
                <a:solidFill>
                  <a:srgbClr val="000000"/>
                </a:solidFill>
                <a:effectLst/>
                <a:latin typeface="E-BZ+ZGIGjT-1"/>
              </a:rPr>
              <a:t>2017 </a:t>
            </a:r>
            <a:r>
              <a:rPr lang="zh-CN" altLang="en-US" sz="1800" b="0" i="0" dirty="0">
                <a:solidFill>
                  <a:srgbClr val="000000"/>
                </a:solidFill>
                <a:effectLst/>
                <a:latin typeface="SimSun" panose="02010600030101010101" pitchFamily="2" charset="-122"/>
                <a:ea typeface="SimSun" panose="02010600030101010101" pitchFamily="2" charset="-122"/>
              </a:rPr>
              <a:t>年的 </a:t>
            </a:r>
            <a:r>
              <a:rPr lang="en-US" altLang="zh-CN" sz="1800" b="0" i="0" dirty="0">
                <a:solidFill>
                  <a:srgbClr val="000000"/>
                </a:solidFill>
                <a:effectLst/>
                <a:latin typeface="E-BZ+ZGIGjT-1"/>
              </a:rPr>
              <a:t>1948</a:t>
            </a:r>
            <a:r>
              <a:rPr lang="zh-CN" altLang="en-US" sz="1800" b="0" i="0" dirty="0">
                <a:solidFill>
                  <a:srgbClr val="000000"/>
                </a:solidFill>
                <a:effectLst/>
                <a:latin typeface="SimSun" panose="02010600030101010101" pitchFamily="2" charset="-122"/>
                <a:ea typeface="SimSun" panose="02010600030101010101" pitchFamily="2" charset="-122"/>
              </a:rPr>
              <a:t>篇</a:t>
            </a:r>
            <a:r>
              <a:rPr lang="en-US" altLang="zh-CN" sz="1800" b="0" i="0" dirty="0">
                <a:solidFill>
                  <a:srgbClr val="000000"/>
                </a:solidFill>
                <a:effectLst/>
                <a:latin typeface="SimSun" panose="02010600030101010101" pitchFamily="2" charset="-122"/>
                <a:ea typeface="SimSun" panose="02010600030101010101" pitchFamily="2" charset="-122"/>
              </a:rPr>
              <a:t>; </a:t>
            </a:r>
            <a:r>
              <a:rPr lang="zh-CN" altLang="en-US" sz="1800" b="0" i="0" dirty="0">
                <a:solidFill>
                  <a:srgbClr val="000000"/>
                </a:solidFill>
                <a:effectLst/>
                <a:latin typeface="SimSun" panose="02010600030101010101" pitchFamily="2" charset="-122"/>
                <a:ea typeface="SimSun" panose="02010600030101010101" pitchFamily="2" charset="-122"/>
              </a:rPr>
              <a:t>占年度中欧国际合作论文比例</a:t>
            </a:r>
            <a:r>
              <a:rPr lang="zh-CN" altLang="en-US" sz="1800" b="0" i="0" dirty="0">
                <a:solidFill>
                  <a:srgbClr val="FF0000"/>
                </a:solidFill>
                <a:effectLst/>
                <a:latin typeface="SimSun" panose="02010600030101010101" pitchFamily="2" charset="-122"/>
                <a:ea typeface="SimSun" panose="02010600030101010101" pitchFamily="2" charset="-122"/>
              </a:rPr>
              <a:t>由 </a:t>
            </a:r>
            <a:r>
              <a:rPr lang="en-US" altLang="zh-CN" sz="1800" b="0" i="0" dirty="0">
                <a:solidFill>
                  <a:srgbClr val="FF0000"/>
                </a:solidFill>
                <a:effectLst/>
                <a:latin typeface="E-BZ+ZGIGjT-1"/>
              </a:rPr>
              <a:t>22. 97% </a:t>
            </a:r>
            <a:r>
              <a:rPr lang="zh-CN" altLang="en-US" sz="1800" b="0" i="0" dirty="0">
                <a:solidFill>
                  <a:srgbClr val="FF0000"/>
                </a:solidFill>
                <a:effectLst/>
                <a:latin typeface="SimSun" panose="02010600030101010101" pitchFamily="2" charset="-122"/>
                <a:ea typeface="SimSun" panose="02010600030101010101" pitchFamily="2" charset="-122"/>
              </a:rPr>
              <a:t>上升至 </a:t>
            </a:r>
            <a:r>
              <a:rPr lang="en-US" altLang="zh-CN" sz="1800" b="0" i="0" dirty="0">
                <a:solidFill>
                  <a:srgbClr val="FF0000"/>
                </a:solidFill>
                <a:effectLst/>
                <a:latin typeface="E-BZ+ZGIGjT-1"/>
              </a:rPr>
              <a:t>40. 41% </a:t>
            </a:r>
            <a:r>
              <a:rPr lang="zh-CN" altLang="en-US" sz="1800" b="0" i="0" dirty="0">
                <a:solidFill>
                  <a:srgbClr val="000000"/>
                </a:solidFill>
                <a:effectLst/>
                <a:latin typeface="SSJ0+ZGIGjU-6"/>
              </a:rPr>
              <a:t>。</a:t>
            </a:r>
            <a:br>
              <a:rPr lang="zh-CN" altLang="en-US" dirty="0"/>
            </a:br>
            <a:endParaRPr lang="zh-CN" altLang="en-US" dirty="0"/>
          </a:p>
        </p:txBody>
      </p:sp>
      <p:pic>
        <p:nvPicPr>
          <p:cNvPr id="13" name="图片 12">
            <a:extLst>
              <a:ext uri="{FF2B5EF4-FFF2-40B4-BE49-F238E27FC236}">
                <a16:creationId xmlns:a16="http://schemas.microsoft.com/office/drawing/2014/main" id="{396AE55C-C67D-41E5-A690-6824525E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1972732"/>
            <a:ext cx="4716524" cy="3874987"/>
          </a:xfrm>
          <a:prstGeom prst="rect">
            <a:avLst/>
          </a:prstGeom>
          <a:ln>
            <a:solidFill>
              <a:schemeClr val="tx1"/>
            </a:solidFill>
          </a:ln>
        </p:spPr>
      </p:pic>
      <p:sp>
        <p:nvSpPr>
          <p:cNvPr id="12" name="文本框 11">
            <a:extLst>
              <a:ext uri="{FF2B5EF4-FFF2-40B4-BE49-F238E27FC236}">
                <a16:creationId xmlns:a16="http://schemas.microsoft.com/office/drawing/2014/main" id="{0030631A-3329-4496-B323-C847AE6C4F76}"/>
              </a:ext>
            </a:extLst>
          </p:cNvPr>
          <p:cNvSpPr txBox="1"/>
          <p:nvPr/>
        </p:nvSpPr>
        <p:spPr>
          <a:xfrm>
            <a:off x="-427271" y="6396335"/>
            <a:ext cx="9599099" cy="461665"/>
          </a:xfrm>
          <a:prstGeom prst="rect">
            <a:avLst/>
          </a:prstGeom>
          <a:noFill/>
        </p:spPr>
        <p:txBody>
          <a:bodyPr wrap="square" rtlCol="0">
            <a:spAutoFit/>
          </a:bodyPr>
          <a:lstStyle/>
          <a:p>
            <a:pPr algn="r"/>
            <a:r>
              <a:rPr lang="en-US" altLang="zh-CN" sz="1200" b="0" i="0" dirty="0">
                <a:solidFill>
                  <a:srgbClr val="333333"/>
                </a:solidFill>
                <a:effectLst/>
                <a:latin typeface="+mn-ea"/>
              </a:rPr>
              <a:t>[12]</a:t>
            </a:r>
            <a:r>
              <a:rPr lang="zh-CN" altLang="en-US" sz="1200" b="0" i="0" dirty="0">
                <a:solidFill>
                  <a:srgbClr val="333333"/>
                </a:solidFill>
                <a:effectLst/>
                <a:latin typeface="+mn-ea"/>
              </a:rPr>
              <a:t> 南方</a:t>
            </a:r>
            <a:r>
              <a:rPr lang="en-US" altLang="zh-CN" sz="1200" b="0" i="0" dirty="0">
                <a:solidFill>
                  <a:srgbClr val="333333"/>
                </a:solidFill>
                <a:effectLst/>
                <a:latin typeface="+mn-ea"/>
              </a:rPr>
              <a:t>,</a:t>
            </a:r>
            <a:r>
              <a:rPr lang="zh-CN" altLang="en-US" sz="1200" b="0" i="0" dirty="0">
                <a:solidFill>
                  <a:srgbClr val="333333"/>
                </a:solidFill>
                <a:effectLst/>
                <a:latin typeface="+mn-ea"/>
              </a:rPr>
              <a:t>杨云</a:t>
            </a:r>
            <a:r>
              <a:rPr lang="en-US" altLang="zh-CN" sz="1200" b="0" i="0" dirty="0">
                <a:solidFill>
                  <a:srgbClr val="333333"/>
                </a:solidFill>
                <a:effectLst/>
                <a:latin typeface="+mn-ea"/>
              </a:rPr>
              <a:t>,</a:t>
            </a:r>
            <a:r>
              <a:rPr lang="zh-CN" altLang="en-US" sz="1200" b="0" i="0" dirty="0">
                <a:solidFill>
                  <a:srgbClr val="333333"/>
                </a:solidFill>
                <a:effectLst/>
                <a:latin typeface="+mn-ea"/>
              </a:rPr>
              <a:t>邵昊华</a:t>
            </a:r>
            <a:r>
              <a:rPr lang="en-US" altLang="zh-CN" sz="1200" b="0" i="0" dirty="0">
                <a:solidFill>
                  <a:srgbClr val="333333"/>
                </a:solidFill>
                <a:effectLst/>
                <a:latin typeface="+mn-ea"/>
              </a:rPr>
              <a:t>,</a:t>
            </a:r>
            <a:r>
              <a:rPr lang="zh-CN" altLang="en-US" sz="1200" b="0" i="0" dirty="0">
                <a:solidFill>
                  <a:srgbClr val="333333"/>
                </a:solidFill>
                <a:effectLst/>
                <a:latin typeface="+mn-ea"/>
              </a:rPr>
              <a:t>任孝平</a:t>
            </a:r>
            <a:r>
              <a:rPr lang="en-US" altLang="zh-CN" sz="1200" b="0" i="0" dirty="0">
                <a:solidFill>
                  <a:srgbClr val="333333"/>
                </a:solidFill>
                <a:effectLst/>
                <a:latin typeface="+mn-ea"/>
              </a:rPr>
              <a:t>,</a:t>
            </a:r>
            <a:r>
              <a:rPr lang="zh-CN" altLang="en-US" sz="1200" b="0" i="0" dirty="0">
                <a:solidFill>
                  <a:srgbClr val="333333"/>
                </a:solidFill>
                <a:effectLst/>
                <a:latin typeface="+mn-ea"/>
              </a:rPr>
              <a:t>周小林</a:t>
            </a:r>
            <a:r>
              <a:rPr lang="en-US" altLang="zh-CN" sz="1200" b="0" i="0" dirty="0">
                <a:solidFill>
                  <a:srgbClr val="333333"/>
                </a:solidFill>
                <a:effectLst/>
                <a:latin typeface="+mn-ea"/>
              </a:rPr>
              <a:t>,</a:t>
            </a:r>
            <a:r>
              <a:rPr lang="zh-CN" altLang="en-US" sz="1200" b="0" i="0" dirty="0">
                <a:solidFill>
                  <a:srgbClr val="333333"/>
                </a:solidFill>
                <a:effectLst/>
                <a:latin typeface="+mn-ea"/>
              </a:rPr>
              <a:t>李子愚</a:t>
            </a:r>
            <a:r>
              <a:rPr lang="en-US" altLang="zh-CN" sz="1200" b="0" i="0" dirty="0">
                <a:solidFill>
                  <a:srgbClr val="333333"/>
                </a:solidFill>
                <a:effectLst/>
                <a:latin typeface="+mn-ea"/>
              </a:rPr>
              <a:t>.</a:t>
            </a:r>
            <a:r>
              <a:rPr lang="zh-CN" altLang="en-US" sz="1200" b="0" i="0" dirty="0">
                <a:solidFill>
                  <a:srgbClr val="333333"/>
                </a:solidFill>
                <a:effectLst/>
                <a:latin typeface="+mn-ea"/>
              </a:rPr>
              <a:t>中国</a:t>
            </a:r>
            <a:r>
              <a:rPr lang="en-US" altLang="zh-CN" sz="1200" b="0" i="0" dirty="0">
                <a:solidFill>
                  <a:srgbClr val="333333"/>
                </a:solidFill>
                <a:effectLst/>
                <a:latin typeface="+mn-ea"/>
              </a:rPr>
              <a:t>-</a:t>
            </a:r>
            <a:r>
              <a:rPr lang="zh-CN" altLang="en-US" sz="1200" b="0" i="0" dirty="0">
                <a:solidFill>
                  <a:srgbClr val="333333"/>
                </a:solidFill>
                <a:effectLst/>
                <a:latin typeface="+mn-ea"/>
              </a:rPr>
              <a:t>欧盟科技合作现状分析与建议</a:t>
            </a:r>
            <a:r>
              <a:rPr lang="en-US" altLang="zh-CN" sz="1200" b="0" i="0" dirty="0">
                <a:solidFill>
                  <a:srgbClr val="333333"/>
                </a:solidFill>
                <a:effectLst/>
                <a:latin typeface="+mn-ea"/>
              </a:rPr>
              <a:t>[J].</a:t>
            </a:r>
          </a:p>
          <a:p>
            <a:pPr algn="r"/>
            <a:r>
              <a:rPr lang="zh-CN" altLang="en-US" sz="1200" b="0" i="0" dirty="0">
                <a:solidFill>
                  <a:srgbClr val="333333"/>
                </a:solidFill>
                <a:effectLst/>
                <a:latin typeface="+mn-ea"/>
              </a:rPr>
              <a:t>世界科技研究与发展</a:t>
            </a:r>
            <a:r>
              <a:rPr lang="en-US" altLang="zh-CN" sz="1200" b="0" i="0" dirty="0">
                <a:solidFill>
                  <a:srgbClr val="333333"/>
                </a:solidFill>
                <a:effectLst/>
                <a:latin typeface="+mn-ea"/>
              </a:rPr>
              <a:t>,2019,41(06):621-633.</a:t>
            </a:r>
            <a:endParaRPr lang="zh-CN" altLang="en-US" sz="1200" dirty="0">
              <a:latin typeface="+mn-ea"/>
            </a:endParaRPr>
          </a:p>
        </p:txBody>
      </p:sp>
    </p:spTree>
    <p:extLst>
      <p:ext uri="{BB962C8B-B14F-4D97-AF65-F5344CB8AC3E}">
        <p14:creationId xmlns:p14="http://schemas.microsoft.com/office/powerpoint/2010/main" val="209730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3848" y="404664"/>
            <a:ext cx="2736304" cy="1143000"/>
          </a:xfrm>
        </p:spPr>
        <p:txBody>
          <a:bodyPr/>
          <a:lstStyle/>
          <a:p>
            <a:r>
              <a:rPr lang="zh-CN" altLang="en-US" dirty="0"/>
              <a:t>目录</a:t>
            </a:r>
          </a:p>
        </p:txBody>
      </p:sp>
      <p:sp>
        <p:nvSpPr>
          <p:cNvPr id="5" name="文本框 4">
            <a:extLst>
              <a:ext uri="{FF2B5EF4-FFF2-40B4-BE49-F238E27FC236}">
                <a16:creationId xmlns:a16="http://schemas.microsoft.com/office/drawing/2014/main" id="{C8E9C56E-9890-4E01-86E0-A63974D55E69}"/>
              </a:ext>
            </a:extLst>
          </p:cNvPr>
          <p:cNvSpPr txBox="1"/>
          <p:nvPr/>
        </p:nvSpPr>
        <p:spPr>
          <a:xfrm>
            <a:off x="1457908" y="1340768"/>
            <a:ext cx="6228184" cy="3886064"/>
          </a:xfrm>
          <a:prstGeom prst="rect">
            <a:avLst/>
          </a:prstGeom>
          <a:noFill/>
        </p:spPr>
        <p:txBody>
          <a:bodyPr wrap="square" rtlCol="0">
            <a:spAutoFit/>
          </a:bodyPr>
          <a:lstStyle/>
          <a:p>
            <a:pPr marL="342900" indent="-342900">
              <a:lnSpc>
                <a:spcPct val="200000"/>
              </a:lnSpc>
              <a:buAutoNum type="ea1ChsPeriod"/>
            </a:pPr>
            <a:r>
              <a:rPr lang="zh-CN" altLang="en-US" sz="3200" dirty="0"/>
              <a:t>开展国际科技合作的政策背景</a:t>
            </a:r>
            <a:endParaRPr lang="en-US" altLang="zh-CN" sz="3200" dirty="0"/>
          </a:p>
          <a:p>
            <a:pPr marL="342900" indent="-342900">
              <a:lnSpc>
                <a:spcPct val="200000"/>
              </a:lnSpc>
              <a:buAutoNum type="ea1ChsPeriod"/>
            </a:pPr>
            <a:r>
              <a:rPr lang="zh-CN" altLang="en-US" sz="3200" dirty="0"/>
              <a:t>我国国际科技合作发展现状</a:t>
            </a:r>
            <a:endParaRPr lang="en-US" altLang="zh-CN" sz="3200" dirty="0"/>
          </a:p>
          <a:p>
            <a:pPr marL="342900" indent="-342900">
              <a:lnSpc>
                <a:spcPct val="200000"/>
              </a:lnSpc>
              <a:buAutoNum type="ea1ChsPeriod"/>
            </a:pPr>
            <a:r>
              <a:rPr lang="zh-CN" altLang="en-US" sz="3200" dirty="0"/>
              <a:t>国际科技合作案例分析</a:t>
            </a:r>
            <a:endParaRPr lang="en-US" altLang="zh-CN" sz="3200" dirty="0"/>
          </a:p>
          <a:p>
            <a:pPr marL="342900" indent="-342900">
              <a:lnSpc>
                <a:spcPct val="200000"/>
              </a:lnSpc>
              <a:buAutoNum type="ea1ChsPeriod"/>
            </a:pPr>
            <a:r>
              <a:rPr lang="zh-CN" altLang="en-US" sz="3200" dirty="0"/>
              <a:t>问题与总结</a:t>
            </a:r>
            <a:endParaRPr lang="en-US" altLang="zh-CN"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）国际科技合作发展现状</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F063B32-2ECD-466B-B2E2-4759A1AAEB7F}"/>
                  </a:ext>
                </a:extLst>
              </p:cNvPr>
              <p:cNvSpPr txBox="1"/>
              <p:nvPr/>
            </p:nvSpPr>
            <p:spPr>
              <a:xfrm>
                <a:off x="755576" y="1176421"/>
                <a:ext cx="7776864" cy="392993"/>
              </a:xfrm>
              <a:prstGeom prst="rect">
                <a:avLst/>
              </a:prstGeom>
              <a:noFill/>
            </p:spPr>
            <p:txBody>
              <a:bodyPr wrap="square" rtlCol="0">
                <a:spAutoFit/>
              </a:bodyPr>
              <a:lstStyle/>
              <a:p>
                <a:r>
                  <a:rPr lang="en-US" altLang="zh-CN" dirty="0"/>
                  <a:t>3. </a:t>
                </a:r>
                <a:r>
                  <a:rPr lang="zh-CN" altLang="en-US" dirty="0"/>
                  <a:t>基于国际合作专利（</a:t>
                </a:r>
                <a:r>
                  <a:rPr lang="en-US" altLang="zh-CN" dirty="0"/>
                  <a:t>PCT</a:t>
                </a:r>
                <a:r>
                  <a:rPr lang="en-US" altLang="zh-CN" b="0" i="0" dirty="0">
                    <a:solidFill>
                      <a:srgbClr val="333333"/>
                    </a:solidFill>
                    <a:effectLst/>
                    <a:latin typeface="Helvetica Neue"/>
                  </a:rPr>
                  <a:t> </a:t>
                </a:r>
                <a:r>
                  <a:rPr lang="en-US" altLang="zh-CN" b="0" i="0" dirty="0">
                    <a:effectLst/>
                    <a:latin typeface="+mn-ea"/>
                  </a:rPr>
                  <a:t>《</a:t>
                </a:r>
                <a:r>
                  <a:rPr lang="zh-CN" altLang="en-US" b="0" i="0" strike="noStrike" dirty="0">
                    <a:effectLst/>
                    <a:latin typeface="+mn-ea"/>
                  </a:rPr>
                  <a:t>专利合作条约</a:t>
                </a:r>
                <a:r>
                  <a:rPr lang="en-US" altLang="zh-CN" b="0" i="0" dirty="0">
                    <a:effectLst/>
                    <a:latin typeface="+mn-ea"/>
                  </a:rPr>
                  <a:t>》 </a:t>
                </a:r>
                <a:r>
                  <a:rPr lang="zh-CN" altLang="en-US" dirty="0"/>
                  <a:t>）计量的发展现状评</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估</m:t>
                        </m:r>
                      </m:e>
                      <m:sup>
                        <m:r>
                          <a:rPr lang="en-US" altLang="zh-CN" b="0" i="1" smtClean="0">
                            <a:latin typeface="Cambria Math" panose="02040503050406030204" pitchFamily="18" charset="0"/>
                          </a:rPr>
                          <m:t>[13]</m:t>
                        </m:r>
                      </m:sup>
                    </m:sSup>
                  </m:oMath>
                </a14:m>
                <a:endParaRPr lang="zh-CN" altLang="en-US" dirty="0"/>
              </a:p>
            </p:txBody>
          </p:sp>
        </mc:Choice>
        <mc:Fallback xmlns="">
          <p:sp>
            <p:nvSpPr>
              <p:cNvPr id="2" name="文本框 1">
                <a:extLst>
                  <a:ext uri="{FF2B5EF4-FFF2-40B4-BE49-F238E27FC236}">
                    <a16:creationId xmlns:a16="http://schemas.microsoft.com/office/drawing/2014/main" id="{5F063B32-2ECD-466B-B2E2-4759A1AAEB7F}"/>
                  </a:ext>
                </a:extLst>
              </p:cNvPr>
              <p:cNvSpPr txBox="1">
                <a:spLocks noRot="1" noChangeAspect="1" noMove="1" noResize="1" noEditPoints="1" noAdjustHandles="1" noChangeArrowheads="1" noChangeShapeType="1" noTextEdit="1"/>
              </p:cNvSpPr>
              <p:nvPr/>
            </p:nvSpPr>
            <p:spPr>
              <a:xfrm>
                <a:off x="755576" y="1176421"/>
                <a:ext cx="7776864" cy="392993"/>
              </a:xfrm>
              <a:prstGeom prst="rect">
                <a:avLst/>
              </a:prstGeom>
              <a:blipFill>
                <a:blip r:embed="rId3"/>
                <a:stretch>
                  <a:fillRect l="-705" t="-12500"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468462-884E-49E0-A0A3-1DA9C169666D}"/>
                  </a:ext>
                </a:extLst>
              </p:cNvPr>
              <p:cNvSpPr txBox="1"/>
              <p:nvPr/>
            </p:nvSpPr>
            <p:spPr>
              <a:xfrm>
                <a:off x="647563" y="1628800"/>
                <a:ext cx="7704856" cy="946991"/>
              </a:xfrm>
              <a:prstGeom prst="rect">
                <a:avLst/>
              </a:prstGeom>
              <a:noFill/>
            </p:spPr>
            <p:txBody>
              <a:bodyPr wrap="square" rtlCol="0">
                <a:spAutoFit/>
              </a:bodyPr>
              <a:lstStyle/>
              <a:p>
                <a:r>
                  <a:rPr lang="zh-CN" altLang="en-US" sz="1800" dirty="0">
                    <a:latin typeface="+mn-ea"/>
                    <a:cs typeface="Arial" panose="020B0604020202020204" pitchFamily="34" charset="0"/>
                  </a:rPr>
                  <a:t>据世界知识产权组织</a:t>
                </a:r>
                <a:r>
                  <a:rPr lang="en-US" altLang="zh-CN" sz="1800" dirty="0">
                    <a:latin typeface="+mn-ea"/>
                    <a:cs typeface="Arial" panose="020B0604020202020204" pitchFamily="34" charset="0"/>
                  </a:rPr>
                  <a:t>PCT</a:t>
                </a:r>
                <a:r>
                  <a:rPr lang="zh-CN" altLang="en-US" sz="1800" dirty="0">
                    <a:latin typeface="+mn-ea"/>
                    <a:cs typeface="Arial" panose="020B0604020202020204" pitchFamily="34" charset="0"/>
                  </a:rPr>
                  <a:t>年度报告统计：</a:t>
                </a:r>
                <a:r>
                  <a:rPr lang="en-US" altLang="zh-CN" sz="1800" dirty="0">
                    <a:latin typeface="+mn-ea"/>
                    <a:cs typeface="Arial" panose="020B0604020202020204" pitchFamily="34" charset="0"/>
                  </a:rPr>
                  <a:t>2019</a:t>
                </a:r>
                <a:r>
                  <a:rPr lang="zh-CN" altLang="en-US" sz="1800" dirty="0">
                    <a:latin typeface="+mn-ea"/>
                    <a:cs typeface="Arial" panose="020B0604020202020204" pitchFamily="34" charset="0"/>
                  </a:rPr>
                  <a:t>年中国专利申请量为</a:t>
                </a:r>
                <a:r>
                  <a:rPr lang="en-US" altLang="zh-CN" sz="1800" dirty="0">
                    <a:latin typeface="+mn-ea"/>
                    <a:cs typeface="Arial" panose="020B0604020202020204" pitchFamily="34" charset="0"/>
                  </a:rPr>
                  <a:t>58990</a:t>
                </a:r>
                <a:r>
                  <a:rPr lang="zh-CN" altLang="en-US" sz="1800" dirty="0">
                    <a:latin typeface="+mn-ea"/>
                    <a:cs typeface="Arial" panose="020B0604020202020204" pitchFamily="34" charset="0"/>
                  </a:rPr>
                  <a:t>件，超过美国提交的</a:t>
                </a:r>
                <a:r>
                  <a:rPr lang="en-US" altLang="zh-CN" sz="1800" dirty="0">
                    <a:latin typeface="+mn-ea"/>
                    <a:cs typeface="Arial" panose="020B0604020202020204" pitchFamily="34" charset="0"/>
                  </a:rPr>
                  <a:t>57840</a:t>
                </a:r>
                <a:r>
                  <a:rPr lang="zh-CN" altLang="en-US" sz="1800" dirty="0">
                    <a:latin typeface="+mn-ea"/>
                    <a:cs typeface="Arial" panose="020B0604020202020204" pitchFamily="34" charset="0"/>
                  </a:rPr>
                  <a:t>件，</a:t>
                </a:r>
                <a:r>
                  <a:rPr lang="zh-CN" altLang="en-US" sz="1800" dirty="0">
                    <a:solidFill>
                      <a:srgbClr val="FF0000"/>
                    </a:solidFill>
                    <a:latin typeface="+mn-ea"/>
                    <a:cs typeface="Arial" panose="020B0604020202020204" pitchFamily="34" charset="0"/>
                  </a:rPr>
                  <a:t>成为</a:t>
                </a:r>
                <a:r>
                  <a:rPr lang="en-US" altLang="zh-CN" sz="1800" dirty="0">
                    <a:solidFill>
                      <a:srgbClr val="FF0000"/>
                    </a:solidFill>
                    <a:latin typeface="+mn-ea"/>
                    <a:cs typeface="Arial" panose="020B0604020202020204" pitchFamily="34" charset="0"/>
                  </a:rPr>
                  <a:t>PCT</a:t>
                </a:r>
                <a:r>
                  <a:rPr lang="zh-CN" altLang="en-US" sz="1800" dirty="0">
                    <a:solidFill>
                      <a:srgbClr val="FF0000"/>
                    </a:solidFill>
                    <a:latin typeface="+mn-ea"/>
                    <a:cs typeface="Arial" panose="020B0604020202020204" pitchFamily="34" charset="0"/>
                  </a:rPr>
                  <a:t>最大用户</a:t>
                </a: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2020</a:t>
                </a:r>
                <a:r>
                  <a:rPr lang="zh-CN" altLang="en-US" sz="1800" dirty="0">
                    <a:latin typeface="+mn-ea"/>
                    <a:cs typeface="Arial" panose="020B0604020202020204" pitchFamily="34" charset="0"/>
                  </a:rPr>
                  <a:t>年继续领</a:t>
                </a:r>
                <a14:m>
                  <m:oMath xmlns:m="http://schemas.openxmlformats.org/officeDocument/2006/math">
                    <m:sSup>
                      <m:sSupPr>
                        <m:ctrlPr>
                          <a:rPr lang="en-US" altLang="zh-CN" sz="1800" i="1" smtClean="0">
                            <a:latin typeface="Cambria Math" panose="02040503050406030204" pitchFamily="18" charset="0"/>
                            <a:cs typeface="Arial" panose="020B0604020202020204" pitchFamily="34" charset="0"/>
                          </a:rPr>
                        </m:ctrlPr>
                      </m:sSupPr>
                      <m:e>
                        <m:r>
                          <a:rPr lang="zh-CN" altLang="en-US" i="1">
                            <a:latin typeface="Cambria Math" panose="02040503050406030204" pitchFamily="18" charset="0"/>
                            <a:cs typeface="Arial" panose="020B0604020202020204" pitchFamily="34" charset="0"/>
                          </a:rPr>
                          <m:t>跑</m:t>
                        </m:r>
                      </m:e>
                      <m:sup>
                        <m:r>
                          <a:rPr lang="en-US" altLang="zh-CN" sz="1800" b="0" i="1" smtClean="0">
                            <a:latin typeface="Cambria Math" panose="02040503050406030204" pitchFamily="18" charset="0"/>
                            <a:cs typeface="Arial" panose="020B0604020202020204" pitchFamily="34" charset="0"/>
                          </a:rPr>
                          <m:t>[14]</m:t>
                        </m:r>
                      </m:sup>
                    </m:sSup>
                  </m:oMath>
                </a14:m>
                <a:r>
                  <a:rPr lang="zh-CN" altLang="en-US" sz="1800" dirty="0">
                    <a:latin typeface="+mn-ea"/>
                    <a:cs typeface="Arial" panose="020B0604020202020204" pitchFamily="34" charset="0"/>
                  </a:rPr>
                  <a:t>。</a:t>
                </a:r>
                <a:endParaRPr lang="zh-CN" altLang="en-US" dirty="0">
                  <a:latin typeface="+mn-ea"/>
                  <a:cs typeface="Arial" panose="020B0604020202020204" pitchFamily="34" charset="0"/>
                </a:endParaRPr>
              </a:p>
              <a:p>
                <a:endParaRPr lang="zh-CN" altLang="en-US" dirty="0">
                  <a:latin typeface="+mn-ea"/>
                </a:endParaRPr>
              </a:p>
            </p:txBody>
          </p:sp>
        </mc:Choice>
        <mc:Fallback xmlns="">
          <p:sp>
            <p:nvSpPr>
              <p:cNvPr id="3" name="文本框 2">
                <a:extLst>
                  <a:ext uri="{FF2B5EF4-FFF2-40B4-BE49-F238E27FC236}">
                    <a16:creationId xmlns:a16="http://schemas.microsoft.com/office/drawing/2014/main" id="{88468462-884E-49E0-A0A3-1DA9C169666D}"/>
                  </a:ext>
                </a:extLst>
              </p:cNvPr>
              <p:cNvSpPr txBox="1">
                <a:spLocks noRot="1" noChangeAspect="1" noMove="1" noResize="1" noEditPoints="1" noAdjustHandles="1" noChangeArrowheads="1" noChangeShapeType="1" noTextEdit="1"/>
              </p:cNvSpPr>
              <p:nvPr/>
            </p:nvSpPr>
            <p:spPr>
              <a:xfrm>
                <a:off x="647563" y="1628800"/>
                <a:ext cx="7704856" cy="946991"/>
              </a:xfrm>
              <a:prstGeom prst="rect">
                <a:avLst/>
              </a:prstGeom>
              <a:blipFill>
                <a:blip r:embed="rId4"/>
                <a:stretch>
                  <a:fillRect l="-633" t="-3205" r="-1028"/>
                </a:stretch>
              </a:blipFill>
            </p:spPr>
            <p:txBody>
              <a:bodyPr/>
              <a:lstStyle/>
              <a:p>
                <a:r>
                  <a:rPr lang="zh-CN" altLang="en-US">
                    <a:noFill/>
                  </a:rPr>
                  <a:t> </a:t>
                </a:r>
              </a:p>
            </p:txBody>
          </p:sp>
        </mc:Fallback>
      </mc:AlternateContent>
      <p:graphicFrame>
        <p:nvGraphicFramePr>
          <p:cNvPr id="8" name="表格 7">
            <a:extLst>
              <a:ext uri="{FF2B5EF4-FFF2-40B4-BE49-F238E27FC236}">
                <a16:creationId xmlns:a16="http://schemas.microsoft.com/office/drawing/2014/main" id="{ADA410DB-A0A1-4F35-B654-7F4E50D93F3B}"/>
              </a:ext>
            </a:extLst>
          </p:cNvPr>
          <p:cNvGraphicFramePr>
            <a:graphicFrameLocks noGrp="1"/>
          </p:cNvGraphicFramePr>
          <p:nvPr>
            <p:extLst>
              <p:ext uri="{D42A27DB-BD31-4B8C-83A1-F6EECF244321}">
                <p14:modId xmlns:p14="http://schemas.microsoft.com/office/powerpoint/2010/main" val="2341119041"/>
              </p:ext>
            </p:extLst>
          </p:nvPr>
        </p:nvGraphicFramePr>
        <p:xfrm>
          <a:off x="86979" y="2311882"/>
          <a:ext cx="8826025" cy="3566160"/>
        </p:xfrm>
        <a:graphic>
          <a:graphicData uri="http://schemas.openxmlformats.org/drawingml/2006/table">
            <a:tbl>
              <a:tblPr firstRow="1" bandRow="1">
                <a:tableStyleId>{0E3FDE45-AF77-4B5C-9715-49D594BDF05E}</a:tableStyleId>
              </a:tblPr>
              <a:tblGrid>
                <a:gridCol w="925836">
                  <a:extLst>
                    <a:ext uri="{9D8B030D-6E8A-4147-A177-3AD203B41FA5}">
                      <a16:colId xmlns:a16="http://schemas.microsoft.com/office/drawing/2014/main" val="2022913203"/>
                    </a:ext>
                  </a:extLst>
                </a:gridCol>
                <a:gridCol w="1505895">
                  <a:extLst>
                    <a:ext uri="{9D8B030D-6E8A-4147-A177-3AD203B41FA5}">
                      <a16:colId xmlns:a16="http://schemas.microsoft.com/office/drawing/2014/main" val="4139222587"/>
                    </a:ext>
                  </a:extLst>
                </a:gridCol>
                <a:gridCol w="882548">
                  <a:extLst>
                    <a:ext uri="{9D8B030D-6E8A-4147-A177-3AD203B41FA5}">
                      <a16:colId xmlns:a16="http://schemas.microsoft.com/office/drawing/2014/main" val="4218503756"/>
                    </a:ext>
                  </a:extLst>
                </a:gridCol>
                <a:gridCol w="882548">
                  <a:extLst>
                    <a:ext uri="{9D8B030D-6E8A-4147-A177-3AD203B41FA5}">
                      <a16:colId xmlns:a16="http://schemas.microsoft.com/office/drawing/2014/main" val="641066905"/>
                    </a:ext>
                  </a:extLst>
                </a:gridCol>
                <a:gridCol w="882548">
                  <a:extLst>
                    <a:ext uri="{9D8B030D-6E8A-4147-A177-3AD203B41FA5}">
                      <a16:colId xmlns:a16="http://schemas.microsoft.com/office/drawing/2014/main" val="1361400917"/>
                    </a:ext>
                  </a:extLst>
                </a:gridCol>
                <a:gridCol w="882548">
                  <a:extLst>
                    <a:ext uri="{9D8B030D-6E8A-4147-A177-3AD203B41FA5}">
                      <a16:colId xmlns:a16="http://schemas.microsoft.com/office/drawing/2014/main" val="2624611981"/>
                    </a:ext>
                  </a:extLst>
                </a:gridCol>
                <a:gridCol w="1502433">
                  <a:extLst>
                    <a:ext uri="{9D8B030D-6E8A-4147-A177-3AD203B41FA5}">
                      <a16:colId xmlns:a16="http://schemas.microsoft.com/office/drawing/2014/main" val="1378081588"/>
                    </a:ext>
                  </a:extLst>
                </a:gridCol>
                <a:gridCol w="1361669">
                  <a:extLst>
                    <a:ext uri="{9D8B030D-6E8A-4147-A177-3AD203B41FA5}">
                      <a16:colId xmlns:a16="http://schemas.microsoft.com/office/drawing/2014/main" val="137388396"/>
                    </a:ext>
                  </a:extLst>
                </a:gridCol>
              </a:tblGrid>
              <a:tr h="370840">
                <a:tc>
                  <a:txBody>
                    <a:bodyPr/>
                    <a:lstStyle/>
                    <a:p>
                      <a:pPr algn="ctr"/>
                      <a:r>
                        <a:rPr lang="en-US" altLang="zh-CN" sz="1800" b="0" u="none" strike="noStrike" kern="1200" baseline="0" dirty="0">
                          <a:solidFill>
                            <a:schemeClr val="tx1"/>
                          </a:solidFill>
                        </a:rPr>
                        <a:t>Region</a:t>
                      </a:r>
                      <a:endParaRPr lang="zh-CN" altLang="en-US" dirty="0">
                        <a:solidFill>
                          <a:schemeClr val="tx1"/>
                        </a:solidFill>
                      </a:endParaRPr>
                    </a:p>
                  </a:txBody>
                  <a:tcPr anchor="ctr"/>
                </a:tc>
                <a:tc>
                  <a:txBody>
                    <a:bodyPr/>
                    <a:lstStyle/>
                    <a:p>
                      <a:pPr algn="ctr"/>
                      <a:r>
                        <a:rPr lang="en-US" altLang="zh-CN" sz="1800" b="0" i="0" u="none" strike="noStrike" kern="1200" baseline="0" dirty="0">
                          <a:solidFill>
                            <a:schemeClr val="tx1"/>
                          </a:solidFill>
                          <a:latin typeface="+mn-lt"/>
                          <a:ea typeface="+mn-ea"/>
                          <a:cs typeface="+mn-cs"/>
                        </a:rPr>
                        <a:t>Name</a:t>
                      </a:r>
                      <a:endParaRPr lang="zh-CN" altLang="en-US" dirty="0"/>
                    </a:p>
                  </a:txBody>
                  <a:tcPr anchor="ctr"/>
                </a:tc>
                <a:tc>
                  <a:txBody>
                    <a:bodyPr/>
                    <a:lstStyle/>
                    <a:p>
                      <a:pPr algn="ctr"/>
                      <a:r>
                        <a:rPr lang="en-US" altLang="zh-CN" b="0" dirty="0"/>
                        <a:t>2017</a:t>
                      </a:r>
                      <a:endParaRPr lang="zh-CN" altLang="en-US" b="0" dirty="0"/>
                    </a:p>
                  </a:txBody>
                  <a:tcPr anchor="ctr"/>
                </a:tc>
                <a:tc>
                  <a:txBody>
                    <a:bodyPr/>
                    <a:lstStyle/>
                    <a:p>
                      <a:pPr algn="ctr"/>
                      <a:r>
                        <a:rPr lang="en-US" altLang="zh-CN" b="0" dirty="0"/>
                        <a:t>2018</a:t>
                      </a:r>
                      <a:endParaRPr lang="zh-CN" altLang="en-US" b="0" dirty="0"/>
                    </a:p>
                  </a:txBody>
                  <a:tcPr anchor="ctr"/>
                </a:tc>
                <a:tc>
                  <a:txBody>
                    <a:bodyPr/>
                    <a:lstStyle/>
                    <a:p>
                      <a:pPr algn="ctr"/>
                      <a:r>
                        <a:rPr lang="en-US" altLang="zh-CN" b="0" dirty="0"/>
                        <a:t>2019</a:t>
                      </a:r>
                      <a:endParaRPr lang="zh-CN" altLang="en-US" b="0" dirty="0"/>
                    </a:p>
                  </a:txBody>
                  <a:tcPr anchor="ctr"/>
                </a:tc>
                <a:tc>
                  <a:txBody>
                    <a:bodyPr/>
                    <a:lstStyle/>
                    <a:p>
                      <a:pPr algn="ctr"/>
                      <a:r>
                        <a:rPr lang="en-US" altLang="zh-CN" b="0" dirty="0"/>
                        <a:t>2020</a:t>
                      </a:r>
                      <a:endParaRPr lang="zh-CN" altLang="en-US" b="0" dirty="0"/>
                    </a:p>
                  </a:txBody>
                  <a:tcPr anchor="ctr"/>
                </a:tc>
                <a:tc>
                  <a:txBody>
                    <a:bodyPr/>
                    <a:lstStyle/>
                    <a:p>
                      <a:pPr algn="ctr"/>
                      <a:r>
                        <a:rPr lang="en-US" altLang="zh-CN" sz="1600" b="0" i="0" u="none" strike="noStrike" kern="1200" baseline="0" dirty="0">
                          <a:solidFill>
                            <a:schemeClr val="tx1"/>
                          </a:solidFill>
                          <a:latin typeface="Arial" panose="020B0604020202020204" pitchFamily="34" charset="0"/>
                          <a:ea typeface="+mn-ea"/>
                          <a:cs typeface="Arial" panose="020B0604020202020204" pitchFamily="34" charset="0"/>
                        </a:rPr>
                        <a:t>Regional share</a:t>
                      </a:r>
                    </a:p>
                    <a:p>
                      <a:pPr algn="ctr"/>
                      <a:r>
                        <a:rPr lang="en-US" altLang="zh-CN" sz="1600" b="0" i="0" u="none" strike="noStrike" kern="1200" baseline="0" dirty="0">
                          <a:solidFill>
                            <a:schemeClr val="tx1"/>
                          </a:solidFill>
                          <a:latin typeface="Arial" panose="020B0604020202020204" pitchFamily="34" charset="0"/>
                          <a:ea typeface="+mn-ea"/>
                          <a:cs typeface="Arial" panose="020B0604020202020204" pitchFamily="34" charset="0"/>
                        </a:rPr>
                        <a:t>2019 (%)</a:t>
                      </a:r>
                      <a:endParaRPr lang="zh-CN" altLang="en-US" sz="1600" b="0" dirty="0">
                        <a:latin typeface="Arial" panose="020B0604020202020204" pitchFamily="34" charset="0"/>
                        <a:cs typeface="Arial" panose="020B0604020202020204" pitchFamily="34" charset="0"/>
                      </a:endParaRPr>
                    </a:p>
                  </a:txBody>
                  <a:tcPr anchor="ctr"/>
                </a:tc>
                <a:tc>
                  <a:txBody>
                    <a:bodyPr/>
                    <a:lstStyle/>
                    <a:p>
                      <a:pPr algn="ctr"/>
                      <a:r>
                        <a:rPr lang="en-US" altLang="zh-CN" sz="1600" b="0" dirty="0">
                          <a:latin typeface="Arial" panose="020B0604020202020204" pitchFamily="34" charset="0"/>
                          <a:cs typeface="Arial" panose="020B0604020202020204" pitchFamily="34" charset="0"/>
                        </a:rPr>
                        <a:t>Change from</a:t>
                      </a:r>
                    </a:p>
                    <a:p>
                      <a:pPr algn="ctr"/>
                      <a:r>
                        <a:rPr lang="en-US" altLang="zh-CN" sz="1600" b="0" dirty="0">
                          <a:latin typeface="Arial" panose="020B0604020202020204" pitchFamily="34" charset="0"/>
                          <a:cs typeface="Arial" panose="020B0604020202020204" pitchFamily="34" charset="0"/>
                        </a:rPr>
                        <a:t>2019 (%)</a:t>
                      </a:r>
                      <a:endParaRPr lang="zh-CN" altLang="en-US"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58289372"/>
                  </a:ext>
                </a:extLst>
              </a:tr>
              <a:tr h="370840">
                <a:tc>
                  <a:txBody>
                    <a:bodyPr/>
                    <a:lstStyle/>
                    <a:p>
                      <a:pPr algn="ctr"/>
                      <a:r>
                        <a:rPr lang="en-US" altLang="zh-CN" sz="1600" b="0" i="0" u="none" strike="noStrike" kern="1200" baseline="0" dirty="0">
                          <a:solidFill>
                            <a:schemeClr val="tx1"/>
                          </a:solidFill>
                          <a:latin typeface="+mn-lt"/>
                          <a:ea typeface="+mn-ea"/>
                          <a:cs typeface="+mn-cs"/>
                        </a:rPr>
                        <a:t>Asia</a:t>
                      </a:r>
                      <a:endParaRPr lang="zh-CN" altLang="en-US" sz="1600" dirty="0"/>
                    </a:p>
                  </a:txBody>
                  <a:tcPr anchor="ctr"/>
                </a:tc>
                <a:tc>
                  <a:txBody>
                    <a:bodyPr/>
                    <a:lstStyle/>
                    <a:p>
                      <a:pPr algn="ctr"/>
                      <a:r>
                        <a:rPr lang="en-US" altLang="zh-CN" sz="1600" b="0" i="0" u="none" strike="noStrike" kern="1200" baseline="0" dirty="0">
                          <a:solidFill>
                            <a:srgbClr val="FF0000"/>
                          </a:solidFill>
                          <a:latin typeface="+mn-lt"/>
                          <a:ea typeface="+mn-ea"/>
                          <a:cs typeface="+mn-cs"/>
                        </a:rPr>
                        <a:t>China</a:t>
                      </a:r>
                      <a:endParaRPr lang="zh-CN" altLang="en-US" sz="1600" dirty="0">
                        <a:solidFill>
                          <a:srgbClr val="FF0000"/>
                        </a:solidFill>
                      </a:endParaRPr>
                    </a:p>
                  </a:txBody>
                  <a:tcPr anchor="ctr"/>
                </a:tc>
                <a:tc>
                  <a:txBody>
                    <a:bodyPr/>
                    <a:lstStyle/>
                    <a:p>
                      <a:pPr algn="ctr"/>
                      <a:r>
                        <a:rPr lang="en-US" altLang="zh-CN" sz="1600" dirty="0"/>
                        <a:t>48,906</a:t>
                      </a:r>
                      <a:endParaRPr lang="zh-CN" altLang="en-US" sz="1600" dirty="0"/>
                    </a:p>
                  </a:txBody>
                  <a:tcPr anchor="ctr"/>
                </a:tc>
                <a:tc>
                  <a:txBody>
                    <a:bodyPr/>
                    <a:lstStyle/>
                    <a:p>
                      <a:pPr algn="ctr"/>
                      <a:r>
                        <a:rPr lang="en-US" altLang="zh-CN" sz="1600" dirty="0"/>
                        <a:t>53,349</a:t>
                      </a:r>
                      <a:endParaRPr lang="zh-CN" altLang="en-US" sz="1600" dirty="0"/>
                    </a:p>
                  </a:txBody>
                  <a:tcPr anchor="ctr"/>
                </a:tc>
                <a:tc>
                  <a:txBody>
                    <a:bodyPr/>
                    <a:lstStyle/>
                    <a:p>
                      <a:pPr algn="ctr"/>
                      <a:r>
                        <a:rPr lang="en-US" altLang="zh-CN" sz="1600" dirty="0">
                          <a:solidFill>
                            <a:srgbClr val="FF0000"/>
                          </a:solidFill>
                        </a:rPr>
                        <a:t>58,990</a:t>
                      </a:r>
                      <a:endParaRPr lang="zh-CN" altLang="en-US" sz="1600" dirty="0">
                        <a:solidFill>
                          <a:srgbClr val="FF0000"/>
                        </a:solidFill>
                      </a:endParaRPr>
                    </a:p>
                  </a:txBody>
                  <a:tcPr anchor="ctr"/>
                </a:tc>
                <a:tc>
                  <a:txBody>
                    <a:bodyPr/>
                    <a:lstStyle/>
                    <a:p>
                      <a:pPr algn="ctr"/>
                      <a:r>
                        <a:rPr lang="en-US" altLang="zh-CN" sz="1600" dirty="0">
                          <a:solidFill>
                            <a:srgbClr val="FF0000"/>
                          </a:solidFill>
                        </a:rPr>
                        <a:t>68720</a:t>
                      </a:r>
                      <a:endParaRPr lang="zh-CN" altLang="en-US" sz="1600" dirty="0">
                        <a:solidFill>
                          <a:srgbClr val="FF0000"/>
                        </a:solidFill>
                      </a:endParaRPr>
                    </a:p>
                  </a:txBody>
                  <a:tcPr anchor="ctr"/>
                </a:tc>
                <a:tc>
                  <a:txBody>
                    <a:bodyPr/>
                    <a:lstStyle/>
                    <a:p>
                      <a:pPr algn="ctr"/>
                      <a:r>
                        <a:rPr lang="en-US" altLang="zh-CN" sz="1600" dirty="0"/>
                        <a:t>42.3</a:t>
                      </a:r>
                      <a:endParaRPr lang="zh-CN" altLang="en-US" sz="1600" dirty="0"/>
                    </a:p>
                  </a:txBody>
                  <a:tcPr anchor="ctr"/>
                </a:tc>
                <a:tc>
                  <a:txBody>
                    <a:bodyPr/>
                    <a:lstStyle/>
                    <a:p>
                      <a:pPr algn="ctr"/>
                      <a:r>
                        <a:rPr lang="en-US" altLang="zh-CN" sz="1600" dirty="0"/>
                        <a:t>16.1</a:t>
                      </a:r>
                      <a:endParaRPr lang="zh-CN" altLang="en-US" sz="1600" dirty="0"/>
                    </a:p>
                  </a:txBody>
                  <a:tcPr anchor="ctr"/>
                </a:tc>
                <a:extLst>
                  <a:ext uri="{0D108BD9-81ED-4DB2-BD59-A6C34878D82A}">
                    <a16:rowId xmlns:a16="http://schemas.microsoft.com/office/drawing/2014/main" val="3261034131"/>
                  </a:ext>
                </a:extLst>
              </a:tr>
              <a:tr h="370840">
                <a:tc>
                  <a:txBody>
                    <a:bodyPr/>
                    <a:lstStyle/>
                    <a:p>
                      <a:pPr algn="ctr"/>
                      <a:endParaRPr lang="zh-CN" altLang="en-US" sz="1600" dirty="0"/>
                    </a:p>
                  </a:txBody>
                  <a:tcPr anchor="ctr"/>
                </a:tc>
                <a:tc>
                  <a:txBody>
                    <a:bodyPr/>
                    <a:lstStyle/>
                    <a:p>
                      <a:pPr algn="ctr"/>
                      <a:r>
                        <a:rPr lang="en-US" altLang="zh-CN" sz="1600" b="0" i="0" u="none" strike="noStrike" kern="1200" baseline="0" dirty="0">
                          <a:solidFill>
                            <a:schemeClr val="tx1"/>
                          </a:solidFill>
                          <a:latin typeface="+mn-lt"/>
                          <a:ea typeface="+mn-ea"/>
                          <a:cs typeface="+mn-cs"/>
                        </a:rPr>
                        <a:t>Japan</a:t>
                      </a:r>
                      <a:endParaRPr lang="zh-CN" altLang="en-US" sz="1600" dirty="0"/>
                    </a:p>
                  </a:txBody>
                  <a:tcPr anchor="ctr"/>
                </a:tc>
                <a:tc>
                  <a:txBody>
                    <a:bodyPr/>
                    <a:lstStyle/>
                    <a:p>
                      <a:pPr algn="ctr"/>
                      <a:r>
                        <a:rPr lang="en-US" altLang="zh-CN" sz="1600" dirty="0"/>
                        <a:t>48,204</a:t>
                      </a:r>
                      <a:endParaRPr lang="zh-CN" altLang="en-US" sz="1600" dirty="0"/>
                    </a:p>
                  </a:txBody>
                  <a:tcPr anchor="ctr"/>
                </a:tc>
                <a:tc>
                  <a:txBody>
                    <a:bodyPr/>
                    <a:lstStyle/>
                    <a:p>
                      <a:pPr algn="ctr"/>
                      <a:r>
                        <a:rPr lang="en-US" altLang="zh-CN" sz="1600" dirty="0"/>
                        <a:t>49,706</a:t>
                      </a:r>
                      <a:endParaRPr lang="zh-CN" altLang="en-US" sz="1600" dirty="0"/>
                    </a:p>
                  </a:txBody>
                  <a:tcPr anchor="ctr"/>
                </a:tc>
                <a:tc>
                  <a:txBody>
                    <a:bodyPr/>
                    <a:lstStyle/>
                    <a:p>
                      <a:pPr algn="ctr"/>
                      <a:r>
                        <a:rPr lang="en-US" altLang="zh-CN" sz="1600" dirty="0"/>
                        <a:t>52,660</a:t>
                      </a:r>
                      <a:endParaRPr lang="zh-CN" altLang="en-US" sz="1600" dirty="0"/>
                    </a:p>
                  </a:txBody>
                  <a:tcPr anchor="ctr"/>
                </a:tc>
                <a:tc>
                  <a:txBody>
                    <a:bodyPr/>
                    <a:lstStyle/>
                    <a:p>
                      <a:pPr algn="ctr"/>
                      <a:r>
                        <a:rPr lang="en-US" altLang="zh-CN" sz="1600" dirty="0"/>
                        <a:t>50520</a:t>
                      </a:r>
                      <a:endParaRPr lang="zh-CN" altLang="en-US" sz="1600" dirty="0"/>
                    </a:p>
                  </a:txBody>
                  <a:tcPr anchor="ctr"/>
                </a:tc>
                <a:tc>
                  <a:txBody>
                    <a:bodyPr/>
                    <a:lstStyle/>
                    <a:p>
                      <a:pPr algn="ctr"/>
                      <a:r>
                        <a:rPr lang="en-US" altLang="zh-CN" sz="1600" dirty="0"/>
                        <a:t>37.8</a:t>
                      </a:r>
                      <a:endParaRPr lang="zh-CN" altLang="en-US" sz="1600" dirty="0"/>
                    </a:p>
                  </a:txBody>
                  <a:tcPr anchor="ctr"/>
                </a:tc>
                <a:tc>
                  <a:txBody>
                    <a:bodyPr/>
                    <a:lstStyle/>
                    <a:p>
                      <a:pPr algn="ctr"/>
                      <a:r>
                        <a:rPr lang="en-US" altLang="zh-CN" sz="1600" dirty="0"/>
                        <a:t>-4.1</a:t>
                      </a:r>
                      <a:endParaRPr lang="zh-CN" altLang="en-US" sz="1600" dirty="0"/>
                    </a:p>
                  </a:txBody>
                  <a:tcPr anchor="ctr"/>
                </a:tc>
                <a:extLst>
                  <a:ext uri="{0D108BD9-81ED-4DB2-BD59-A6C34878D82A}">
                    <a16:rowId xmlns:a16="http://schemas.microsoft.com/office/drawing/2014/main" val="1638429287"/>
                  </a:ext>
                </a:extLst>
              </a:tr>
              <a:tr h="370840">
                <a:tc>
                  <a:txBody>
                    <a:bodyPr/>
                    <a:lstStyle/>
                    <a:p>
                      <a:pPr algn="ctr"/>
                      <a:endParaRPr lang="zh-CN" altLang="en-US" sz="1600" dirty="0"/>
                    </a:p>
                  </a:txBody>
                  <a:tcPr anchor="ctr"/>
                </a:tc>
                <a:tc>
                  <a:txBody>
                    <a:bodyPr/>
                    <a:lstStyle/>
                    <a:p>
                      <a:pPr algn="ctr"/>
                      <a:r>
                        <a:rPr lang="en-US" altLang="zh-CN" sz="1400" dirty="0"/>
                        <a:t>Republic of Korea</a:t>
                      </a:r>
                      <a:endParaRPr lang="zh-CN" altLang="en-US" sz="1400" dirty="0"/>
                    </a:p>
                  </a:txBody>
                  <a:tcPr anchor="ctr"/>
                </a:tc>
                <a:tc>
                  <a:txBody>
                    <a:bodyPr/>
                    <a:lstStyle/>
                    <a:p>
                      <a:pPr algn="ctr"/>
                      <a:r>
                        <a:rPr lang="en-US" altLang="zh-CN" sz="1600" dirty="0"/>
                        <a:t>15,751</a:t>
                      </a:r>
                      <a:endParaRPr lang="zh-CN" altLang="en-US" sz="1600" dirty="0"/>
                    </a:p>
                  </a:txBody>
                  <a:tcPr anchor="ctr"/>
                </a:tc>
                <a:tc>
                  <a:txBody>
                    <a:bodyPr/>
                    <a:lstStyle/>
                    <a:p>
                      <a:pPr algn="ctr"/>
                      <a:r>
                        <a:rPr lang="en-US" altLang="zh-CN" sz="1600" dirty="0"/>
                        <a:t>16,917</a:t>
                      </a:r>
                      <a:endParaRPr lang="zh-CN" altLang="en-US" sz="1600" dirty="0"/>
                    </a:p>
                  </a:txBody>
                  <a:tcPr anchor="ctr"/>
                </a:tc>
                <a:tc>
                  <a:txBody>
                    <a:bodyPr/>
                    <a:lstStyle/>
                    <a:p>
                      <a:pPr algn="ctr"/>
                      <a:r>
                        <a:rPr lang="en-US" altLang="zh-CN" sz="1600" dirty="0"/>
                        <a:t>19,085</a:t>
                      </a:r>
                      <a:endParaRPr lang="zh-CN" altLang="en-US" sz="1600" dirty="0"/>
                    </a:p>
                  </a:txBody>
                  <a:tcPr anchor="ctr"/>
                </a:tc>
                <a:tc>
                  <a:txBody>
                    <a:bodyPr/>
                    <a:lstStyle/>
                    <a:p>
                      <a:pPr algn="ctr"/>
                      <a:r>
                        <a:rPr lang="en-US" altLang="zh-CN" sz="1600" dirty="0"/>
                        <a:t>20060</a:t>
                      </a:r>
                      <a:endParaRPr lang="zh-CN" altLang="en-US" sz="1600" dirty="0"/>
                    </a:p>
                  </a:txBody>
                  <a:tcPr anchor="ctr"/>
                </a:tc>
                <a:tc>
                  <a:txBody>
                    <a:bodyPr/>
                    <a:lstStyle/>
                    <a:p>
                      <a:pPr algn="ctr"/>
                      <a:r>
                        <a:rPr lang="en-US" altLang="zh-CN" sz="1600" dirty="0"/>
                        <a:t>13.7</a:t>
                      </a:r>
                      <a:endParaRPr lang="zh-CN" altLang="en-US" sz="1600" dirty="0"/>
                    </a:p>
                  </a:txBody>
                  <a:tcPr anchor="ctr"/>
                </a:tc>
                <a:tc>
                  <a:txBody>
                    <a:bodyPr/>
                    <a:lstStyle/>
                    <a:p>
                      <a:pPr algn="ctr"/>
                      <a:r>
                        <a:rPr lang="en-US" altLang="zh-CN" sz="1600" dirty="0"/>
                        <a:t>5.2</a:t>
                      </a:r>
                      <a:endParaRPr lang="zh-CN" altLang="en-US" sz="1600" dirty="0"/>
                    </a:p>
                  </a:txBody>
                  <a:tcPr anchor="ctr"/>
                </a:tc>
                <a:extLst>
                  <a:ext uri="{0D108BD9-81ED-4DB2-BD59-A6C34878D82A}">
                    <a16:rowId xmlns:a16="http://schemas.microsoft.com/office/drawing/2014/main" val="1555391268"/>
                  </a:ext>
                </a:extLst>
              </a:tr>
              <a:tr h="370840">
                <a:tc>
                  <a:txBody>
                    <a:bodyPr/>
                    <a:lstStyle/>
                    <a:p>
                      <a:pPr algn="ctr"/>
                      <a:r>
                        <a:rPr lang="en-US" altLang="zh-CN" sz="1600" dirty="0"/>
                        <a:t>Europe</a:t>
                      </a:r>
                      <a:endParaRPr lang="zh-CN" altLang="en-US" sz="1600" dirty="0"/>
                    </a:p>
                  </a:txBody>
                  <a:tcPr anchor="ctr"/>
                </a:tc>
                <a:tc>
                  <a:txBody>
                    <a:bodyPr/>
                    <a:lstStyle/>
                    <a:p>
                      <a:pPr algn="ctr"/>
                      <a:r>
                        <a:rPr lang="en-US" altLang="zh-CN" sz="1600" dirty="0"/>
                        <a:t>Germany</a:t>
                      </a:r>
                      <a:endParaRPr lang="zh-CN" altLang="en-US" sz="1600" dirty="0"/>
                    </a:p>
                  </a:txBody>
                  <a:tcPr anchor="ctr"/>
                </a:tc>
                <a:tc>
                  <a:txBody>
                    <a:bodyPr/>
                    <a:lstStyle/>
                    <a:p>
                      <a:pPr algn="ctr"/>
                      <a:r>
                        <a:rPr lang="en-US" altLang="zh-CN" sz="1600" dirty="0"/>
                        <a:t>18,951</a:t>
                      </a:r>
                      <a:endParaRPr lang="zh-CN" altLang="en-US" sz="1600" dirty="0"/>
                    </a:p>
                  </a:txBody>
                  <a:tcPr anchor="ctr"/>
                </a:tc>
                <a:tc>
                  <a:txBody>
                    <a:bodyPr/>
                    <a:lstStyle/>
                    <a:p>
                      <a:pPr algn="ctr"/>
                      <a:r>
                        <a:rPr lang="en-US" altLang="zh-CN" sz="1600" dirty="0"/>
                        <a:t>19,742</a:t>
                      </a:r>
                      <a:endParaRPr lang="zh-CN" altLang="en-US" sz="1600" dirty="0"/>
                    </a:p>
                  </a:txBody>
                  <a:tcPr anchor="ctr"/>
                </a:tc>
                <a:tc>
                  <a:txBody>
                    <a:bodyPr/>
                    <a:lstStyle/>
                    <a:p>
                      <a:pPr algn="ctr"/>
                      <a:r>
                        <a:rPr lang="en-US" altLang="zh-CN" sz="1600" dirty="0"/>
                        <a:t>19,353</a:t>
                      </a:r>
                      <a:endParaRPr lang="zh-CN" altLang="en-US" sz="1600" dirty="0"/>
                    </a:p>
                  </a:txBody>
                  <a:tcPr anchor="ctr"/>
                </a:tc>
                <a:tc>
                  <a:txBody>
                    <a:bodyPr/>
                    <a:lstStyle/>
                    <a:p>
                      <a:pPr algn="ctr"/>
                      <a:r>
                        <a:rPr lang="en-US" altLang="zh-CN" sz="1600" dirty="0"/>
                        <a:t>18643</a:t>
                      </a:r>
                      <a:endParaRPr lang="zh-CN" altLang="en-US" sz="1600" dirty="0"/>
                    </a:p>
                  </a:txBody>
                  <a:tcPr anchor="ctr"/>
                </a:tc>
                <a:tc>
                  <a:txBody>
                    <a:bodyPr/>
                    <a:lstStyle/>
                    <a:p>
                      <a:pPr algn="ctr"/>
                      <a:r>
                        <a:rPr lang="en-US" altLang="zh-CN" sz="1600" dirty="0"/>
                        <a:t>31.4</a:t>
                      </a:r>
                      <a:endParaRPr lang="zh-CN" altLang="en-US" sz="1600" dirty="0"/>
                    </a:p>
                  </a:txBody>
                  <a:tcPr anchor="ctr"/>
                </a:tc>
                <a:tc>
                  <a:txBody>
                    <a:bodyPr/>
                    <a:lstStyle/>
                    <a:p>
                      <a:pPr algn="ctr"/>
                      <a:r>
                        <a:rPr lang="en-US" altLang="zh-CN" sz="1600" dirty="0"/>
                        <a:t>-3.7</a:t>
                      </a:r>
                      <a:endParaRPr lang="zh-CN" altLang="en-US" sz="1600" dirty="0"/>
                    </a:p>
                  </a:txBody>
                  <a:tcPr anchor="ctr"/>
                </a:tc>
                <a:extLst>
                  <a:ext uri="{0D108BD9-81ED-4DB2-BD59-A6C34878D82A}">
                    <a16:rowId xmlns:a16="http://schemas.microsoft.com/office/drawing/2014/main" val="3149602722"/>
                  </a:ext>
                </a:extLst>
              </a:tr>
              <a:tr h="370840">
                <a:tc>
                  <a:txBody>
                    <a:bodyPr/>
                    <a:lstStyle/>
                    <a:p>
                      <a:pPr algn="ctr"/>
                      <a:endParaRPr lang="zh-CN" altLang="en-US" sz="1600" dirty="0"/>
                    </a:p>
                  </a:txBody>
                  <a:tcPr anchor="ctr"/>
                </a:tc>
                <a:tc>
                  <a:txBody>
                    <a:bodyPr/>
                    <a:lstStyle/>
                    <a:p>
                      <a:pPr algn="ctr"/>
                      <a:r>
                        <a:rPr lang="en-US" altLang="zh-CN" sz="1600" dirty="0"/>
                        <a:t>France</a:t>
                      </a:r>
                      <a:endParaRPr lang="zh-CN" altLang="en-US" sz="1600" dirty="0"/>
                    </a:p>
                  </a:txBody>
                  <a:tcPr anchor="ctr"/>
                </a:tc>
                <a:tc>
                  <a:txBody>
                    <a:bodyPr/>
                    <a:lstStyle/>
                    <a:p>
                      <a:pPr algn="ctr"/>
                      <a:r>
                        <a:rPr lang="en-US" altLang="zh-CN" sz="1600" dirty="0"/>
                        <a:t>8,014</a:t>
                      </a:r>
                      <a:endParaRPr lang="zh-CN" altLang="en-US" sz="1600" dirty="0"/>
                    </a:p>
                  </a:txBody>
                  <a:tcPr anchor="ctr"/>
                </a:tc>
                <a:tc>
                  <a:txBody>
                    <a:bodyPr/>
                    <a:lstStyle/>
                    <a:p>
                      <a:pPr algn="ctr"/>
                      <a:r>
                        <a:rPr lang="en-US" altLang="zh-CN" sz="1600" dirty="0"/>
                        <a:t>7,918</a:t>
                      </a:r>
                      <a:endParaRPr lang="zh-CN" altLang="en-US" sz="1600" dirty="0"/>
                    </a:p>
                  </a:txBody>
                  <a:tcPr anchor="ctr"/>
                </a:tc>
                <a:tc>
                  <a:txBody>
                    <a:bodyPr/>
                    <a:lstStyle/>
                    <a:p>
                      <a:pPr algn="ctr"/>
                      <a:r>
                        <a:rPr lang="en-US" altLang="zh-CN" sz="1600" dirty="0"/>
                        <a:t>7,934</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12.9</a:t>
                      </a:r>
                      <a:endParaRPr lang="zh-CN" altLang="en-US" sz="1600" dirty="0"/>
                    </a:p>
                  </a:txBody>
                  <a:tcPr anchor="ctr"/>
                </a:tc>
                <a:tc>
                  <a:txBody>
                    <a:bodyPr/>
                    <a:lstStyle/>
                    <a:p>
                      <a:pPr algn="ctr"/>
                      <a:r>
                        <a:rPr lang="en-US" altLang="zh-CN" sz="1600" dirty="0"/>
                        <a:t>-</a:t>
                      </a:r>
                      <a:endParaRPr lang="zh-CN" altLang="en-US" sz="1600" dirty="0"/>
                    </a:p>
                  </a:txBody>
                  <a:tcPr anchor="ctr"/>
                </a:tc>
                <a:extLst>
                  <a:ext uri="{0D108BD9-81ED-4DB2-BD59-A6C34878D82A}">
                    <a16:rowId xmlns:a16="http://schemas.microsoft.com/office/drawing/2014/main" val="2949358943"/>
                  </a:ext>
                </a:extLst>
              </a:tr>
              <a:tr h="370840">
                <a:tc>
                  <a:txBody>
                    <a:bodyPr/>
                    <a:lstStyle/>
                    <a:p>
                      <a:pPr algn="ctr"/>
                      <a:endParaRPr lang="zh-CN" altLang="en-US" sz="1600" dirty="0"/>
                    </a:p>
                  </a:txBody>
                  <a:tcPr anchor="ctr"/>
                </a:tc>
                <a:tc>
                  <a:txBody>
                    <a:bodyPr/>
                    <a:lstStyle/>
                    <a:p>
                      <a:pPr algn="ctr"/>
                      <a:r>
                        <a:rPr lang="en-US" altLang="zh-CN" sz="1600" dirty="0"/>
                        <a:t>U.K.</a:t>
                      </a:r>
                      <a:endParaRPr lang="zh-CN" altLang="en-US" sz="1600" dirty="0"/>
                    </a:p>
                  </a:txBody>
                  <a:tcPr anchor="ctr"/>
                </a:tc>
                <a:tc>
                  <a:txBody>
                    <a:bodyPr/>
                    <a:lstStyle/>
                    <a:p>
                      <a:pPr algn="ctr"/>
                      <a:r>
                        <a:rPr lang="en-US" altLang="zh-CN" sz="1600" dirty="0"/>
                        <a:t>5,569</a:t>
                      </a:r>
                      <a:endParaRPr lang="zh-CN" altLang="en-US" sz="1600" dirty="0"/>
                    </a:p>
                  </a:txBody>
                  <a:tcPr anchor="ctr"/>
                </a:tc>
                <a:tc>
                  <a:txBody>
                    <a:bodyPr/>
                    <a:lstStyle/>
                    <a:p>
                      <a:pPr algn="ctr"/>
                      <a:r>
                        <a:rPr lang="en-US" altLang="zh-CN" sz="1600" dirty="0"/>
                        <a:t>5,634</a:t>
                      </a:r>
                      <a:endParaRPr lang="zh-CN" altLang="en-US" sz="1600" dirty="0"/>
                    </a:p>
                  </a:txBody>
                  <a:tcPr anchor="ctr"/>
                </a:tc>
                <a:tc>
                  <a:txBody>
                    <a:bodyPr/>
                    <a:lstStyle/>
                    <a:p>
                      <a:pPr algn="ctr"/>
                      <a:r>
                        <a:rPr lang="en-US" altLang="zh-CN" sz="1600" dirty="0"/>
                        <a:t>5,786</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9.4</a:t>
                      </a:r>
                      <a:endParaRPr lang="zh-CN" altLang="en-US" sz="1600" dirty="0"/>
                    </a:p>
                  </a:txBody>
                  <a:tcPr anchor="ctr"/>
                </a:tc>
                <a:tc>
                  <a:txBody>
                    <a:bodyPr/>
                    <a:lstStyle/>
                    <a:p>
                      <a:pPr algn="ctr"/>
                      <a:r>
                        <a:rPr lang="en-US" altLang="zh-CN" sz="1600" dirty="0"/>
                        <a:t>-</a:t>
                      </a:r>
                      <a:endParaRPr lang="zh-CN" altLang="en-US" sz="1600" dirty="0"/>
                    </a:p>
                  </a:txBody>
                  <a:tcPr anchor="ctr"/>
                </a:tc>
                <a:extLst>
                  <a:ext uri="{0D108BD9-81ED-4DB2-BD59-A6C34878D82A}">
                    <a16:rowId xmlns:a16="http://schemas.microsoft.com/office/drawing/2014/main" val="1138539044"/>
                  </a:ext>
                </a:extLst>
              </a:tr>
              <a:tr h="370840">
                <a:tc>
                  <a:txBody>
                    <a:bodyPr/>
                    <a:lstStyle/>
                    <a:p>
                      <a:pPr algn="ctr"/>
                      <a:r>
                        <a:rPr lang="en-US" altLang="zh-CN" sz="1400" dirty="0"/>
                        <a:t>North America</a:t>
                      </a:r>
                      <a:endParaRPr lang="zh-CN" altLang="en-US" sz="1400" dirty="0"/>
                    </a:p>
                  </a:txBody>
                  <a:tcPr anchor="ctr"/>
                </a:tc>
                <a:tc>
                  <a:txBody>
                    <a:bodyPr/>
                    <a:lstStyle/>
                    <a:p>
                      <a:pPr algn="ctr"/>
                      <a:r>
                        <a:rPr lang="en-US" altLang="zh-CN" sz="1600" dirty="0">
                          <a:solidFill>
                            <a:srgbClr val="FF0000"/>
                          </a:solidFill>
                        </a:rPr>
                        <a:t>U.S.</a:t>
                      </a:r>
                      <a:endParaRPr lang="zh-CN" altLang="en-US" sz="1600" dirty="0">
                        <a:solidFill>
                          <a:srgbClr val="FF0000"/>
                        </a:solidFill>
                      </a:endParaRPr>
                    </a:p>
                  </a:txBody>
                  <a:tcPr anchor="ctr"/>
                </a:tc>
                <a:tc>
                  <a:txBody>
                    <a:bodyPr/>
                    <a:lstStyle/>
                    <a:p>
                      <a:pPr algn="ctr"/>
                      <a:r>
                        <a:rPr lang="en-US" altLang="zh-CN" sz="1600" dirty="0"/>
                        <a:t>56,687</a:t>
                      </a:r>
                      <a:endParaRPr lang="zh-CN" altLang="en-US" sz="1600" dirty="0"/>
                    </a:p>
                  </a:txBody>
                  <a:tcPr anchor="ctr"/>
                </a:tc>
                <a:tc>
                  <a:txBody>
                    <a:bodyPr/>
                    <a:lstStyle/>
                    <a:p>
                      <a:pPr algn="ctr"/>
                      <a:r>
                        <a:rPr lang="en-US" altLang="zh-CN" sz="1600" dirty="0"/>
                        <a:t>56.252</a:t>
                      </a:r>
                      <a:endParaRPr lang="zh-CN" altLang="en-US" sz="1600" dirty="0"/>
                    </a:p>
                  </a:txBody>
                  <a:tcPr anchor="ctr"/>
                </a:tc>
                <a:tc>
                  <a:txBody>
                    <a:bodyPr/>
                    <a:lstStyle/>
                    <a:p>
                      <a:pPr algn="ctr"/>
                      <a:r>
                        <a:rPr lang="en-US" altLang="zh-CN" sz="1600" dirty="0">
                          <a:solidFill>
                            <a:srgbClr val="FF0000"/>
                          </a:solidFill>
                        </a:rPr>
                        <a:t>57,840</a:t>
                      </a:r>
                      <a:endParaRPr lang="zh-CN" altLang="en-US" sz="1600" dirty="0">
                        <a:solidFill>
                          <a:srgbClr val="FF0000"/>
                        </a:solidFill>
                      </a:endParaRPr>
                    </a:p>
                  </a:txBody>
                  <a:tcPr anchor="ctr"/>
                </a:tc>
                <a:tc>
                  <a:txBody>
                    <a:bodyPr/>
                    <a:lstStyle/>
                    <a:p>
                      <a:pPr algn="ctr"/>
                      <a:r>
                        <a:rPr lang="en-US" altLang="zh-CN" sz="1600" dirty="0">
                          <a:solidFill>
                            <a:srgbClr val="FF0000"/>
                          </a:solidFill>
                        </a:rPr>
                        <a:t>59230</a:t>
                      </a:r>
                      <a:endParaRPr lang="zh-CN" altLang="en-US" sz="1600" dirty="0">
                        <a:solidFill>
                          <a:srgbClr val="FF0000"/>
                        </a:solidFill>
                      </a:endParaRPr>
                    </a:p>
                  </a:txBody>
                  <a:tcPr anchor="ctr"/>
                </a:tc>
                <a:tc>
                  <a:txBody>
                    <a:bodyPr/>
                    <a:lstStyle/>
                    <a:p>
                      <a:pPr algn="ctr"/>
                      <a:r>
                        <a:rPr lang="en-US" altLang="zh-CN" sz="1600" dirty="0"/>
                        <a:t>95.5</a:t>
                      </a:r>
                      <a:endParaRPr lang="zh-CN" altLang="en-US" sz="1600" dirty="0"/>
                    </a:p>
                  </a:txBody>
                  <a:tcPr anchor="ctr"/>
                </a:tc>
                <a:tc>
                  <a:txBody>
                    <a:bodyPr/>
                    <a:lstStyle/>
                    <a:p>
                      <a:pPr algn="ctr"/>
                      <a:r>
                        <a:rPr lang="en-US" altLang="zh-CN" sz="1600" dirty="0"/>
                        <a:t>2.8</a:t>
                      </a:r>
                      <a:endParaRPr lang="zh-CN" altLang="en-US" sz="1600" dirty="0"/>
                    </a:p>
                  </a:txBody>
                  <a:tcPr anchor="ctr"/>
                </a:tc>
                <a:extLst>
                  <a:ext uri="{0D108BD9-81ED-4DB2-BD59-A6C34878D82A}">
                    <a16:rowId xmlns:a16="http://schemas.microsoft.com/office/drawing/2014/main" val="3045225345"/>
                  </a:ext>
                </a:extLst>
              </a:tr>
            </a:tbl>
          </a:graphicData>
        </a:graphic>
      </p:graphicFrame>
      <p:sp>
        <p:nvSpPr>
          <p:cNvPr id="9" name="文本框 8">
            <a:extLst>
              <a:ext uri="{FF2B5EF4-FFF2-40B4-BE49-F238E27FC236}">
                <a16:creationId xmlns:a16="http://schemas.microsoft.com/office/drawing/2014/main" id="{81A121EE-F1FE-408E-996C-451EE9F7C9B5}"/>
              </a:ext>
            </a:extLst>
          </p:cNvPr>
          <p:cNvSpPr txBox="1"/>
          <p:nvPr/>
        </p:nvSpPr>
        <p:spPr>
          <a:xfrm>
            <a:off x="4114800" y="2974693"/>
            <a:ext cx="65" cy="276999"/>
          </a:xfrm>
          <a:prstGeom prst="rect">
            <a:avLst/>
          </a:prstGeom>
          <a:noFill/>
        </p:spPr>
        <p:txBody>
          <a:bodyPr wrap="none" lIns="0" tIns="0" rIns="0" bIns="0" rtlCol="0">
            <a:spAutoFit/>
          </a:bodyPr>
          <a:lstStyle/>
          <a:p>
            <a:endParaRPr lang="zh-CN" altLang="en-US" dirty="0"/>
          </a:p>
        </p:txBody>
      </p:sp>
      <p:sp>
        <p:nvSpPr>
          <p:cNvPr id="10" name="文本框 9">
            <a:extLst>
              <a:ext uri="{FF2B5EF4-FFF2-40B4-BE49-F238E27FC236}">
                <a16:creationId xmlns:a16="http://schemas.microsoft.com/office/drawing/2014/main" id="{185BC4A7-F248-4948-BC76-7E8EE0674A3E}"/>
              </a:ext>
            </a:extLst>
          </p:cNvPr>
          <p:cNvSpPr txBox="1"/>
          <p:nvPr/>
        </p:nvSpPr>
        <p:spPr>
          <a:xfrm>
            <a:off x="2195229" y="6330291"/>
            <a:ext cx="6948771" cy="461665"/>
          </a:xfrm>
          <a:prstGeom prst="rect">
            <a:avLst/>
          </a:prstGeom>
          <a:noFill/>
        </p:spPr>
        <p:txBody>
          <a:bodyPr wrap="square" rtlCol="0">
            <a:spAutoFit/>
          </a:bodyPr>
          <a:lstStyle/>
          <a:p>
            <a:pPr algn="r"/>
            <a:r>
              <a:rPr lang="en-US" altLang="zh-CN" sz="1200" dirty="0">
                <a:latin typeface="+mn-ea"/>
                <a:cs typeface="Times New Roman" panose="02020603050405020304" pitchFamily="18" charset="0"/>
              </a:rPr>
              <a:t>[13]</a:t>
            </a:r>
            <a:r>
              <a:rPr lang="zh-CN" altLang="en-US" sz="1200" b="0" i="0" dirty="0">
                <a:solidFill>
                  <a:srgbClr val="333333"/>
                </a:solidFill>
                <a:effectLst/>
                <a:latin typeface="+mn-ea"/>
              </a:rPr>
              <a:t>任孝平</a:t>
            </a:r>
            <a:r>
              <a:rPr lang="en-US" altLang="zh-CN" sz="1200" b="0" i="0" dirty="0">
                <a:solidFill>
                  <a:srgbClr val="333333"/>
                </a:solidFill>
                <a:effectLst/>
                <a:latin typeface="+mn-ea"/>
              </a:rPr>
              <a:t>,</a:t>
            </a:r>
            <a:r>
              <a:rPr lang="zh-CN" altLang="en-US" sz="1200" b="0" i="0" dirty="0">
                <a:solidFill>
                  <a:srgbClr val="333333"/>
                </a:solidFill>
                <a:effectLst/>
                <a:latin typeface="+mn-ea"/>
              </a:rPr>
              <a:t>杨云</a:t>
            </a:r>
            <a:r>
              <a:rPr lang="en-US" altLang="zh-CN" sz="1200" b="0" i="0" dirty="0">
                <a:solidFill>
                  <a:srgbClr val="333333"/>
                </a:solidFill>
                <a:effectLst/>
                <a:latin typeface="+mn-ea"/>
              </a:rPr>
              <a:t>,</a:t>
            </a:r>
            <a:r>
              <a:rPr lang="zh-CN" altLang="en-US" sz="1200" b="0" i="0" dirty="0">
                <a:solidFill>
                  <a:srgbClr val="333333"/>
                </a:solidFill>
                <a:effectLst/>
                <a:latin typeface="+mn-ea"/>
              </a:rPr>
              <a:t>南方</a:t>
            </a:r>
            <a:r>
              <a:rPr lang="en-US" altLang="zh-CN" sz="1200" b="0" i="0" dirty="0">
                <a:solidFill>
                  <a:srgbClr val="333333"/>
                </a:solidFill>
                <a:effectLst/>
                <a:latin typeface="+mn-ea"/>
              </a:rPr>
              <a:t>.</a:t>
            </a:r>
            <a:r>
              <a:rPr lang="zh-CN" altLang="en-US" sz="1200" b="0" i="0" dirty="0">
                <a:solidFill>
                  <a:srgbClr val="333333"/>
                </a:solidFill>
                <a:effectLst/>
                <a:latin typeface="+mn-ea"/>
              </a:rPr>
              <a:t>新时期国际科技合作评估方法研究</a:t>
            </a:r>
            <a:r>
              <a:rPr lang="en-US" altLang="zh-CN" sz="1200" b="0" i="0" dirty="0">
                <a:solidFill>
                  <a:srgbClr val="333333"/>
                </a:solidFill>
                <a:effectLst/>
                <a:latin typeface="+mn-ea"/>
              </a:rPr>
              <a:t>[J].</a:t>
            </a:r>
            <a:r>
              <a:rPr lang="zh-CN" altLang="en-US" sz="1200" b="0" i="0" dirty="0">
                <a:solidFill>
                  <a:srgbClr val="333333"/>
                </a:solidFill>
                <a:effectLst/>
                <a:latin typeface="+mn-ea"/>
              </a:rPr>
              <a:t>科技管理研究</a:t>
            </a:r>
            <a:r>
              <a:rPr lang="en-US" altLang="zh-CN" sz="1200" b="0" i="0" dirty="0">
                <a:solidFill>
                  <a:srgbClr val="333333"/>
                </a:solidFill>
                <a:effectLst/>
                <a:latin typeface="+mn-ea"/>
              </a:rPr>
              <a:t>,2020,40(22):56-61.</a:t>
            </a:r>
            <a:endParaRPr lang="en-US" altLang="zh-CN" sz="1200" dirty="0">
              <a:latin typeface="+mn-ea"/>
              <a:cs typeface="Times New Roman" panose="02020603050405020304" pitchFamily="18" charset="0"/>
            </a:endParaRPr>
          </a:p>
          <a:p>
            <a:pPr algn="r"/>
            <a:r>
              <a:rPr lang="en-US" altLang="zh-CN" sz="1200" dirty="0">
                <a:latin typeface="+mn-ea"/>
                <a:cs typeface="Times New Roman" panose="02020603050405020304" pitchFamily="18" charset="0"/>
              </a:rPr>
              <a:t>[14]Patent Cooperation Treaty Yearly Review 2021,</a:t>
            </a:r>
            <a:r>
              <a:rPr lang="zh-CN" altLang="en-US" sz="1200" dirty="0">
                <a:latin typeface="+mn-ea"/>
                <a:cs typeface="Times New Roman" panose="02020603050405020304" pitchFamily="18" charset="0"/>
              </a:rPr>
              <a:t> </a:t>
            </a:r>
            <a:r>
              <a:rPr lang="en-US" altLang="zh-CN" sz="1200" dirty="0">
                <a:latin typeface="+mn-ea"/>
                <a:cs typeface="Times New Roman" panose="02020603050405020304" pitchFamily="18" charset="0"/>
              </a:rPr>
              <a:t>The International Patent System</a:t>
            </a:r>
            <a:endParaRPr lang="zh-CN" altLang="en-US" sz="1200" dirty="0">
              <a:latin typeface="+mn-ea"/>
            </a:endParaRPr>
          </a:p>
        </p:txBody>
      </p:sp>
    </p:spTree>
    <p:extLst>
      <p:ext uri="{BB962C8B-B14F-4D97-AF65-F5344CB8AC3E}">
        <p14:creationId xmlns:p14="http://schemas.microsoft.com/office/powerpoint/2010/main" val="145679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）国际科技合作发展现状</a:t>
              </a:r>
            </a:p>
          </p:txBody>
        </p:sp>
      </p:grpSp>
      <p:sp>
        <p:nvSpPr>
          <p:cNvPr id="2" name="文本框 1">
            <a:extLst>
              <a:ext uri="{FF2B5EF4-FFF2-40B4-BE49-F238E27FC236}">
                <a16:creationId xmlns:a16="http://schemas.microsoft.com/office/drawing/2014/main" id="{5F063B32-2ECD-466B-B2E2-4759A1AAEB7F}"/>
              </a:ext>
            </a:extLst>
          </p:cNvPr>
          <p:cNvSpPr txBox="1"/>
          <p:nvPr/>
        </p:nvSpPr>
        <p:spPr>
          <a:xfrm>
            <a:off x="755576" y="1176421"/>
            <a:ext cx="7776864" cy="369332"/>
          </a:xfrm>
          <a:prstGeom prst="rect">
            <a:avLst/>
          </a:prstGeom>
          <a:noFill/>
        </p:spPr>
        <p:txBody>
          <a:bodyPr wrap="square" rtlCol="0">
            <a:spAutoFit/>
          </a:bodyPr>
          <a:lstStyle/>
          <a:p>
            <a:r>
              <a:rPr lang="en-US" altLang="zh-CN" dirty="0"/>
              <a:t>3. </a:t>
            </a:r>
            <a:r>
              <a:rPr lang="zh-CN" altLang="en-US" dirty="0"/>
              <a:t>基于国际合作专利（</a:t>
            </a:r>
            <a:r>
              <a:rPr lang="en-US" altLang="zh-CN" dirty="0"/>
              <a:t>PCT</a:t>
            </a:r>
            <a:r>
              <a:rPr lang="en-US" altLang="zh-CN" b="0" i="0" dirty="0">
                <a:effectLst/>
                <a:latin typeface="+mn-ea"/>
              </a:rPr>
              <a:t> 《</a:t>
            </a:r>
            <a:r>
              <a:rPr lang="zh-CN" altLang="en-US" b="0" i="0" strike="noStrike" dirty="0">
                <a:effectLst/>
                <a:latin typeface="+mn-ea"/>
              </a:rPr>
              <a:t>专利合作条约</a:t>
            </a:r>
            <a:r>
              <a:rPr lang="en-US" altLang="zh-CN" b="0" i="0" dirty="0">
                <a:effectLst/>
                <a:latin typeface="+mn-ea"/>
              </a:rPr>
              <a:t>》 </a:t>
            </a:r>
            <a:r>
              <a:rPr lang="zh-CN" altLang="en-US" dirty="0"/>
              <a:t>）计量的发展现状评估</a:t>
            </a:r>
          </a:p>
        </p:txBody>
      </p:sp>
      <p:pic>
        <p:nvPicPr>
          <p:cNvPr id="8" name="图片 7">
            <a:extLst>
              <a:ext uri="{FF2B5EF4-FFF2-40B4-BE49-F238E27FC236}">
                <a16:creationId xmlns:a16="http://schemas.microsoft.com/office/drawing/2014/main" id="{E3B7DF41-DE16-43DC-B178-B7F1BA66EAA3}"/>
              </a:ext>
            </a:extLst>
          </p:cNvPr>
          <p:cNvPicPr>
            <a:picLocks noChangeAspect="1"/>
          </p:cNvPicPr>
          <p:nvPr/>
        </p:nvPicPr>
        <p:blipFill>
          <a:blip r:embed="rId3"/>
          <a:stretch>
            <a:fillRect/>
          </a:stretch>
        </p:blipFill>
        <p:spPr>
          <a:xfrm>
            <a:off x="521804" y="1762956"/>
            <a:ext cx="8244408" cy="4195916"/>
          </a:xfrm>
          <a:prstGeom prst="rect">
            <a:avLst/>
          </a:prstGeom>
        </p:spPr>
      </p:pic>
      <p:sp>
        <p:nvSpPr>
          <p:cNvPr id="9" name="文本框 8">
            <a:extLst>
              <a:ext uri="{FF2B5EF4-FFF2-40B4-BE49-F238E27FC236}">
                <a16:creationId xmlns:a16="http://schemas.microsoft.com/office/drawing/2014/main" id="{E139A67D-7F83-4E8E-9553-55FDC8533079}"/>
              </a:ext>
            </a:extLst>
          </p:cNvPr>
          <p:cNvSpPr txBox="1"/>
          <p:nvPr/>
        </p:nvSpPr>
        <p:spPr>
          <a:xfrm>
            <a:off x="2195229" y="6483827"/>
            <a:ext cx="6948771" cy="276999"/>
          </a:xfrm>
          <a:prstGeom prst="rect">
            <a:avLst/>
          </a:prstGeom>
          <a:noFill/>
        </p:spPr>
        <p:txBody>
          <a:bodyPr wrap="square" rtlCol="0">
            <a:spAutoFit/>
          </a:bodyPr>
          <a:lstStyle/>
          <a:p>
            <a:pPr algn="r"/>
            <a:r>
              <a:rPr lang="en-US" altLang="zh-CN" sz="1200" dirty="0">
                <a:latin typeface="+mn-ea"/>
                <a:cs typeface="Times New Roman" panose="02020603050405020304" pitchFamily="18" charset="0"/>
              </a:rPr>
              <a:t>[15]Patent Cooperation Treaty Yearly Review 2020,</a:t>
            </a:r>
            <a:r>
              <a:rPr lang="zh-CN" altLang="en-US" sz="1200" dirty="0">
                <a:latin typeface="+mn-ea"/>
                <a:cs typeface="Times New Roman" panose="02020603050405020304" pitchFamily="18" charset="0"/>
              </a:rPr>
              <a:t> </a:t>
            </a:r>
            <a:r>
              <a:rPr lang="en-US" altLang="zh-CN" sz="1200" dirty="0">
                <a:latin typeface="+mn-ea"/>
                <a:cs typeface="Times New Roman" panose="02020603050405020304" pitchFamily="18" charset="0"/>
              </a:rPr>
              <a:t>The International Patent System</a:t>
            </a:r>
            <a:endParaRPr lang="zh-CN" altLang="en-US" sz="1200" dirty="0">
              <a:latin typeface="+mn-ea"/>
            </a:endParaRPr>
          </a:p>
        </p:txBody>
      </p:sp>
    </p:spTree>
    <p:extLst>
      <p:ext uri="{BB962C8B-B14F-4D97-AF65-F5344CB8AC3E}">
        <p14:creationId xmlns:p14="http://schemas.microsoft.com/office/powerpoint/2010/main" val="87652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二</a:t>
              </a:r>
              <a:r>
                <a:rPr lang="en-US" altLang="zh-CN" sz="1600" dirty="0"/>
                <a:t>. </a:t>
              </a:r>
              <a:r>
                <a:rPr lang="zh-CN" altLang="en-US" sz="1600" dirty="0"/>
                <a:t>我国国际科技合作发展现状</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）小插曲</a:t>
              </a:r>
            </a:p>
          </p:txBody>
        </p:sp>
      </p:grpSp>
      <p:pic>
        <p:nvPicPr>
          <p:cNvPr id="3" name="中科院国际科技合作奖">
            <a:hlinkClick r:id="" action="ppaction://media"/>
            <a:extLst>
              <a:ext uri="{FF2B5EF4-FFF2-40B4-BE49-F238E27FC236}">
                <a16:creationId xmlns:a16="http://schemas.microsoft.com/office/drawing/2014/main" id="{B6CF5AB7-DFA7-4E37-AA13-67446E46D1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520" y="1377366"/>
            <a:ext cx="8640960" cy="4859946"/>
          </a:xfrm>
          <a:prstGeom prst="rect">
            <a:avLst/>
          </a:prstGeom>
        </p:spPr>
      </p:pic>
      <p:sp>
        <p:nvSpPr>
          <p:cNvPr id="9" name="文本框 8">
            <a:extLst>
              <a:ext uri="{FF2B5EF4-FFF2-40B4-BE49-F238E27FC236}">
                <a16:creationId xmlns:a16="http://schemas.microsoft.com/office/drawing/2014/main" id="{E24A6A3A-8207-46C4-9B93-C27373CF7677}"/>
              </a:ext>
            </a:extLst>
          </p:cNvPr>
          <p:cNvSpPr txBox="1"/>
          <p:nvPr/>
        </p:nvSpPr>
        <p:spPr>
          <a:xfrm>
            <a:off x="4114800" y="2974693"/>
            <a:ext cx="65" cy="276999"/>
          </a:xfrm>
          <a:prstGeom prst="rect">
            <a:avLst/>
          </a:prstGeom>
          <a:noFill/>
        </p:spPr>
        <p:txBody>
          <a:bodyPr wrap="none" lIns="0" tIns="0" rIns="0" bIns="0" rtlCol="0">
            <a:spAutoFit/>
          </a:bodyPr>
          <a:lstStyle/>
          <a:p>
            <a:endParaRPr lang="zh-CN" altLang="en-US" dirty="0"/>
          </a:p>
        </p:txBody>
      </p:sp>
      <p:sp>
        <p:nvSpPr>
          <p:cNvPr id="10" name="文本框 9">
            <a:extLst>
              <a:ext uri="{FF2B5EF4-FFF2-40B4-BE49-F238E27FC236}">
                <a16:creationId xmlns:a16="http://schemas.microsoft.com/office/drawing/2014/main" id="{9C165F11-B256-4F07-B561-A90E54F5B204}"/>
              </a:ext>
            </a:extLst>
          </p:cNvPr>
          <p:cNvSpPr txBox="1"/>
          <p:nvPr/>
        </p:nvSpPr>
        <p:spPr>
          <a:xfrm>
            <a:off x="3743400" y="6496316"/>
            <a:ext cx="5400600" cy="276999"/>
          </a:xfrm>
          <a:prstGeom prst="rect">
            <a:avLst/>
          </a:prstGeom>
          <a:noFill/>
        </p:spPr>
        <p:txBody>
          <a:bodyPr wrap="square" rtlCol="0">
            <a:spAutoFit/>
          </a:bodyPr>
          <a:lstStyle/>
          <a:p>
            <a:pPr algn="r"/>
            <a:r>
              <a:rPr lang="en-US" altLang="zh-CN" sz="1200" dirty="0"/>
              <a:t>[16]</a:t>
            </a:r>
            <a:r>
              <a:rPr lang="zh-CN" altLang="en-US" sz="1200" dirty="0"/>
              <a:t>中国科学院国际科技合作奖首页</a:t>
            </a:r>
            <a:r>
              <a:rPr lang="en-US" altLang="zh-CN" sz="1200" dirty="0"/>
              <a:t>  http://www.cas.cn/ky/kjjl/ygjkjhzj/</a:t>
            </a:r>
            <a:endParaRPr lang="zh-CN" altLang="en-US" sz="1200" dirty="0"/>
          </a:p>
        </p:txBody>
      </p:sp>
    </p:spTree>
    <p:extLst>
      <p:ext uri="{BB962C8B-B14F-4D97-AF65-F5344CB8AC3E}">
        <p14:creationId xmlns:p14="http://schemas.microsoft.com/office/powerpoint/2010/main" val="127191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24FF7C-C8BC-41B6-8097-E3FAA9B1B03F}"/>
              </a:ext>
            </a:extLst>
          </p:cNvPr>
          <p:cNvSpPr txBox="1"/>
          <p:nvPr/>
        </p:nvSpPr>
        <p:spPr>
          <a:xfrm>
            <a:off x="1439652" y="1720840"/>
            <a:ext cx="6264696" cy="3416320"/>
          </a:xfrm>
          <a:prstGeom prst="rect">
            <a:avLst/>
          </a:prstGeom>
          <a:noFill/>
        </p:spPr>
        <p:txBody>
          <a:bodyPr wrap="square" rtlCol="0">
            <a:spAutoFit/>
          </a:bodyPr>
          <a:lstStyle/>
          <a:p>
            <a:r>
              <a:rPr lang="zh-CN" altLang="en-US" sz="3600" dirty="0"/>
              <a:t>三</a:t>
            </a:r>
            <a:r>
              <a:rPr lang="en-US" altLang="zh-CN" sz="3600" dirty="0"/>
              <a:t>. </a:t>
            </a:r>
            <a:r>
              <a:rPr lang="zh-CN" altLang="en-US" sz="3600" dirty="0"/>
              <a:t>国际科技合作案例分析</a:t>
            </a:r>
            <a:endParaRPr lang="en-US" altLang="zh-CN" sz="2400" dirty="0"/>
          </a:p>
          <a:p>
            <a:pPr marL="571500" indent="-571500">
              <a:lnSpc>
                <a:spcPct val="200000"/>
              </a:lnSpc>
              <a:buFont typeface="Arial" panose="020B0604020202020204" pitchFamily="34" charset="0"/>
              <a:buChar char="•"/>
            </a:pPr>
            <a:r>
              <a:rPr lang="zh-CN" altLang="en-US" sz="2400" dirty="0"/>
              <a:t>青蒿素专利案</a:t>
            </a:r>
            <a:endParaRPr lang="en-US" altLang="zh-CN" sz="2400" dirty="0"/>
          </a:p>
          <a:p>
            <a:pPr marL="571500" indent="-571500">
              <a:lnSpc>
                <a:spcPct val="200000"/>
              </a:lnSpc>
              <a:buFont typeface="Arial" panose="020B0604020202020204" pitchFamily="34" charset="0"/>
              <a:buChar char="•"/>
            </a:pPr>
            <a:r>
              <a:rPr lang="zh-CN" altLang="en-US" sz="2400" dirty="0"/>
              <a:t>华大基因违法传递人类遗传资源信息案</a:t>
            </a:r>
            <a:endParaRPr lang="en-US" altLang="zh-CN" sz="2400" dirty="0"/>
          </a:p>
          <a:p>
            <a:pPr marL="571500" indent="-571500">
              <a:lnSpc>
                <a:spcPct val="200000"/>
              </a:lnSpc>
              <a:buFont typeface="Arial" panose="020B0604020202020204" pitchFamily="34" charset="0"/>
              <a:buChar char="•"/>
            </a:pPr>
            <a:r>
              <a:rPr lang="zh-CN" altLang="en-US" sz="2400" dirty="0"/>
              <a:t>新冠国际科技合作</a:t>
            </a:r>
          </a:p>
          <a:p>
            <a:pPr marL="571500" indent="-571500">
              <a:buFont typeface="Arial" panose="020B0604020202020204" pitchFamily="34" charset="0"/>
              <a:buChar char="•"/>
            </a:pPr>
            <a:endParaRPr lang="zh-CN" altLang="en-US" sz="3600" dirty="0"/>
          </a:p>
        </p:txBody>
      </p:sp>
    </p:spTree>
    <p:extLst>
      <p:ext uri="{BB962C8B-B14F-4D97-AF65-F5344CB8AC3E}">
        <p14:creationId xmlns:p14="http://schemas.microsoft.com/office/powerpoint/2010/main" val="562790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4601260"/>
          </a:xfrm>
          <a:prstGeom prst="rect">
            <a:avLst/>
          </a:prstGeom>
          <a:noFill/>
        </p:spPr>
        <p:txBody>
          <a:bodyPr wrap="square" rtlCol="0">
            <a:spAutoFit/>
          </a:bodyPr>
          <a:lstStyle/>
          <a:p>
            <a:pPr marL="342900" marR="0" lvl="0" indent="-342900" algn="l"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1977</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年，我国科学家在</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科学通报</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以“</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青蒿素结构研究协作组</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”的名义，发表了青蒿素的化学结构。</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1978</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5</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月，又以“青蒿素结构研究协作组”和中国科学院生物物理研究所名义，发表了青蒿素结晶立体绝对构型的论文。</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1979</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年，第二篇青蒿素化学结构的论文，以北京中药所和上海有机化学研究所科研人员署名发表于</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化学学报</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1980</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世界卫生组织</a:t>
            </a:r>
            <a:r>
              <a:rPr kumimoji="0" lang="zh-CN" altLang="en-US" sz="2000" b="0" i="0" u="none" strike="noStrike" kern="1200" cap="none" spc="0" normalizeH="0" baseline="0" noProof="0" dirty="0">
                <a:ln>
                  <a:noFill/>
                </a:ln>
                <a:effectLst/>
                <a:uLnTx/>
                <a:uFillTx/>
                <a:latin typeface="+mn-ea"/>
                <a:cs typeface="Arial" panose="020B0604020202020204" pitchFamily="34" charset="0"/>
              </a:rPr>
              <a:t>请中方派出专家介绍</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青蒿素的发明情况，使得青蒿素有关技术资料泄露。</a:t>
            </a:r>
          </a:p>
          <a:p>
            <a:endParaRPr lang="zh-CN" altLang="en-US" sz="2000" dirty="0">
              <a:latin typeface="+mn-ea"/>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3278526" y="6470606"/>
            <a:ext cx="5832648" cy="276999"/>
          </a:xfrm>
          <a:prstGeom prst="rect">
            <a:avLst/>
          </a:prstGeom>
          <a:noFill/>
        </p:spPr>
        <p:txBody>
          <a:bodyPr wrap="square" rtlCol="0">
            <a:spAutoFit/>
          </a:bodyPr>
          <a:lstStyle/>
          <a:p>
            <a:pPr algn="r"/>
            <a:r>
              <a:rPr lang="en-US" altLang="zh-CN" sz="1200" dirty="0">
                <a:latin typeface="+mn-ea"/>
              </a:rPr>
              <a:t>[17]</a:t>
            </a:r>
            <a:r>
              <a:rPr lang="zh-CN" altLang="en-US" sz="1200" dirty="0">
                <a:latin typeface="+mn-ea"/>
              </a:rPr>
              <a:t>“中国青蒿素专利之伤启示录”</a:t>
            </a:r>
            <a:r>
              <a:rPr lang="en-US" altLang="zh-CN" sz="1200" dirty="0">
                <a:latin typeface="+mn-ea"/>
              </a:rPr>
              <a:t> http://www.chedc.com/3933.html</a:t>
            </a:r>
            <a:endParaRPr lang="zh-CN" altLang="en-US" sz="1200" dirty="0">
              <a:latin typeface="+mn-ea"/>
            </a:endParaRPr>
          </a:p>
        </p:txBody>
      </p:sp>
    </p:spTree>
    <p:extLst>
      <p:ext uri="{BB962C8B-B14F-4D97-AF65-F5344CB8AC3E}">
        <p14:creationId xmlns:p14="http://schemas.microsoft.com/office/powerpoint/2010/main" val="353434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3886641"/>
          </a:xfrm>
          <a:prstGeom prst="rect">
            <a:avLst/>
          </a:prstGeom>
          <a:noFill/>
        </p:spPr>
        <p:txBody>
          <a:bodyPr wrap="square" rtlCol="0">
            <a:spAutoFit/>
          </a:bodyPr>
          <a:lstStyle/>
          <a:p>
            <a:pPr marL="342900" marR="0" lvl="0" indent="-342900" algn="just"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在国际上，一般而言，如果在发明成果公开发表</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之前</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没有申请专利保护，此后将因为“不具备创造性”而不能再行申请专利。由我国科学家发现的抗疟药物青蒿素也因此失去国际专利权保护。</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just"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just"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此后数年内，中国的相关人员陆续在国际各种学术刊物上发表公布了青蒿素的相关技术文献，将青蒿素的提取办法、药效等全部技术资料陆续公开，丧失了“</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秘密性</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”，无法通过商业秘密进行保护。又由于技术的公开丧失了“</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新颖性</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”，同样无法申请专利保护。</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3278526" y="6470606"/>
            <a:ext cx="5832648" cy="276999"/>
          </a:xfrm>
          <a:prstGeom prst="rect">
            <a:avLst/>
          </a:prstGeom>
          <a:noFill/>
        </p:spPr>
        <p:txBody>
          <a:bodyPr wrap="square" rtlCol="0">
            <a:spAutoFit/>
          </a:bodyPr>
          <a:lstStyle/>
          <a:p>
            <a:pPr algn="r"/>
            <a:r>
              <a:rPr lang="en-US" altLang="zh-CN" sz="1200" dirty="0">
                <a:latin typeface="+mn-ea"/>
              </a:rPr>
              <a:t>[17]</a:t>
            </a:r>
            <a:r>
              <a:rPr lang="zh-CN" altLang="en-US" sz="1200" dirty="0">
                <a:latin typeface="+mn-ea"/>
              </a:rPr>
              <a:t>“中国青蒿素专利之伤启示录”</a:t>
            </a:r>
            <a:r>
              <a:rPr lang="en-US" altLang="zh-CN" sz="1200" dirty="0">
                <a:latin typeface="+mn-ea"/>
              </a:rPr>
              <a:t> http://www.chedc.com/3933.html</a:t>
            </a:r>
            <a:endParaRPr lang="zh-CN" altLang="en-US" sz="1200" dirty="0">
              <a:latin typeface="+mn-ea"/>
            </a:endParaRPr>
          </a:p>
        </p:txBody>
      </p:sp>
    </p:spTree>
    <p:extLst>
      <p:ext uri="{BB962C8B-B14F-4D97-AF65-F5344CB8AC3E}">
        <p14:creationId xmlns:p14="http://schemas.microsoft.com/office/powerpoint/2010/main" val="2396382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2279983"/>
          </a:xfrm>
          <a:prstGeom prst="rect">
            <a:avLst/>
          </a:prstGeom>
          <a:noFill/>
        </p:spPr>
        <p:txBody>
          <a:bodyPr wrap="square" rtlCol="0">
            <a:spAutoFit/>
          </a:bodyPr>
          <a:lstStyle/>
          <a:p>
            <a:pPr marL="342900" marR="0" lvl="0" indent="-342900" algn="l" defTabSz="4572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中国的知识产权制度是在</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1985</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年才建立起来的。在那个没有专利和知识产权保护法规的年代里，把研究成果写成论文发表从而为国争光是应该是当时科技人员的唯一选择。而当时我国</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知识产权立法空白</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没有专利的概念</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，使我国在这个领域内没有优势，还受到国外的专利壁垒限制。</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3278526" y="6470606"/>
            <a:ext cx="5832648" cy="276999"/>
          </a:xfrm>
          <a:prstGeom prst="rect">
            <a:avLst/>
          </a:prstGeom>
          <a:noFill/>
        </p:spPr>
        <p:txBody>
          <a:bodyPr wrap="square" rtlCol="0">
            <a:spAutoFit/>
          </a:bodyPr>
          <a:lstStyle/>
          <a:p>
            <a:pPr algn="r"/>
            <a:r>
              <a:rPr lang="en-US" altLang="zh-CN" sz="1200" dirty="0">
                <a:latin typeface="+mn-ea"/>
              </a:rPr>
              <a:t>[17]</a:t>
            </a:r>
            <a:r>
              <a:rPr lang="zh-CN" altLang="en-US" sz="1200" dirty="0">
                <a:latin typeface="+mn-ea"/>
              </a:rPr>
              <a:t>“中国青蒿素专利之伤启示录”</a:t>
            </a:r>
            <a:r>
              <a:rPr lang="en-US" altLang="zh-CN" sz="1200" dirty="0">
                <a:latin typeface="+mn-ea"/>
              </a:rPr>
              <a:t> http://www.chedc.com/3933.html</a:t>
            </a:r>
            <a:endParaRPr lang="zh-CN" altLang="en-US" sz="1200" dirty="0">
              <a:latin typeface="+mn-ea"/>
            </a:endParaRPr>
          </a:p>
        </p:txBody>
      </p:sp>
    </p:spTree>
    <p:extLst>
      <p:ext uri="{BB962C8B-B14F-4D97-AF65-F5344CB8AC3E}">
        <p14:creationId xmlns:p14="http://schemas.microsoft.com/office/powerpoint/2010/main" val="3136187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2267608"/>
          </a:xfrm>
          <a:prstGeom prst="rect">
            <a:avLst/>
          </a:prstGeom>
          <a:noFill/>
        </p:spPr>
        <p:txBody>
          <a:bodyPr wrap="square" rtlCol="0">
            <a:spAutoFit/>
          </a:bodyPr>
          <a:lstStyle/>
          <a:p>
            <a:pPr marL="342900" marR="0" lvl="0" indent="-342900" algn="just" defTabSz="4572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1990</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年起，军科院微生物所提出复方蒿甲醚及其制备方法的专利和相关专利的申请，在此基础上，与诺华公司作为</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共同申请人</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提交了</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PCT</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国际专利申请，最终获得了</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79</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个国家和地区的授权，所保护的复方蒿甲醚在</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79</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个国家获得了药品注册，中国卫生部的官员也在国际会议上反复重申中国对青蒿素技术的发明权。</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3278526" y="6470606"/>
            <a:ext cx="5832648" cy="276999"/>
          </a:xfrm>
          <a:prstGeom prst="rect">
            <a:avLst/>
          </a:prstGeom>
          <a:noFill/>
        </p:spPr>
        <p:txBody>
          <a:bodyPr wrap="square" rtlCol="0">
            <a:spAutoFit/>
          </a:bodyPr>
          <a:lstStyle/>
          <a:p>
            <a:pPr algn="r"/>
            <a:r>
              <a:rPr lang="en-US" altLang="zh-CN" sz="1200" dirty="0">
                <a:latin typeface="+mn-ea"/>
              </a:rPr>
              <a:t>[17]</a:t>
            </a:r>
            <a:r>
              <a:rPr lang="zh-CN" altLang="en-US" sz="1200" dirty="0">
                <a:latin typeface="+mn-ea"/>
              </a:rPr>
              <a:t>“中国青蒿素专利之伤启示录”</a:t>
            </a:r>
            <a:r>
              <a:rPr lang="en-US" altLang="zh-CN" sz="1200" dirty="0">
                <a:latin typeface="+mn-ea"/>
              </a:rPr>
              <a:t> http://www.chedc.com/3933.html</a:t>
            </a:r>
            <a:endParaRPr lang="zh-CN" altLang="en-US" sz="1200" dirty="0">
              <a:latin typeface="+mn-ea"/>
            </a:endParaRPr>
          </a:p>
        </p:txBody>
      </p:sp>
    </p:spTree>
    <p:extLst>
      <p:ext uri="{BB962C8B-B14F-4D97-AF65-F5344CB8AC3E}">
        <p14:creationId xmlns:p14="http://schemas.microsoft.com/office/powerpoint/2010/main" val="3344382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3514295"/>
          </a:xfrm>
          <a:prstGeom prst="rect">
            <a:avLst/>
          </a:prstGeom>
          <a:noFill/>
        </p:spPr>
        <p:txBody>
          <a:bodyPr wrap="square" rtlCol="0">
            <a:spAutoFit/>
          </a:bodyPr>
          <a:lstStyle/>
          <a:p>
            <a:pPr marL="342900" marR="0" lvl="0" indent="-342900" algn="just"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军科院在寻求国际商务合作时选定瑞士诺华制药公司进行合作开发，</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1994</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年诺华以每年销售额的</a:t>
            </a:r>
            <a:r>
              <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rPr>
              <a:t>4%</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作为专利使用费，获得了复方蒿甲醚在国外的</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销售权</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just"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just"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这一协议，帮助复方蒿甲醚在世界多个国家获得专利，但与此同时，也宣告军事医学科学院放弃了复方蒿甲醚国际市场的销售权，诺华坐享其成。诺华经过多年的经营，通过购买研发等等一系列方式，在复方青蒿素专利领域已经形成了自己的</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专利壁垒</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3278526" y="6470606"/>
            <a:ext cx="5832648" cy="276999"/>
          </a:xfrm>
          <a:prstGeom prst="rect">
            <a:avLst/>
          </a:prstGeom>
          <a:noFill/>
        </p:spPr>
        <p:txBody>
          <a:bodyPr wrap="square" rtlCol="0">
            <a:spAutoFit/>
          </a:bodyPr>
          <a:lstStyle/>
          <a:p>
            <a:pPr algn="r"/>
            <a:r>
              <a:rPr lang="en-US" altLang="zh-CN" sz="1200" dirty="0">
                <a:latin typeface="+mn-ea"/>
              </a:rPr>
              <a:t>[17]</a:t>
            </a:r>
            <a:r>
              <a:rPr lang="zh-CN" altLang="en-US" sz="1200" dirty="0">
                <a:latin typeface="+mn-ea"/>
              </a:rPr>
              <a:t>“中国青蒿素专利之伤启示录”</a:t>
            </a:r>
            <a:r>
              <a:rPr lang="en-US" altLang="zh-CN" sz="1200" dirty="0">
                <a:latin typeface="+mn-ea"/>
              </a:rPr>
              <a:t> http://www.chedc.com/3933.html</a:t>
            </a:r>
            <a:endParaRPr lang="zh-CN" altLang="en-US" sz="1200" dirty="0">
              <a:latin typeface="+mn-ea"/>
            </a:endParaRPr>
          </a:p>
        </p:txBody>
      </p:sp>
    </p:spTree>
    <p:extLst>
      <p:ext uri="{BB962C8B-B14F-4D97-AF65-F5344CB8AC3E}">
        <p14:creationId xmlns:p14="http://schemas.microsoft.com/office/powerpoint/2010/main" val="104755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04909"/>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2" name="文本框 1">
            <a:extLst>
              <a:ext uri="{FF2B5EF4-FFF2-40B4-BE49-F238E27FC236}">
                <a16:creationId xmlns:a16="http://schemas.microsoft.com/office/drawing/2014/main" id="{F3018849-DC18-47AF-8314-0C4910A085EA}"/>
              </a:ext>
            </a:extLst>
          </p:cNvPr>
          <p:cNvSpPr txBox="1"/>
          <p:nvPr/>
        </p:nvSpPr>
        <p:spPr>
          <a:xfrm>
            <a:off x="719572" y="1186300"/>
            <a:ext cx="7560840" cy="3117200"/>
          </a:xfrm>
          <a:prstGeom prst="rect">
            <a:avLst/>
          </a:prstGeom>
          <a:noFill/>
        </p:spPr>
        <p:txBody>
          <a:bodyPr wrap="square" rtlCol="0">
            <a:spAutoFit/>
          </a:bodyPr>
          <a:lstStyle/>
          <a:p>
            <a:pPr marL="342900" marR="0" lvl="0" indent="-342900" algn="l" defTabSz="4572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启示</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342900" marR="0" lvl="0" indent="-342900" algn="l" defTabSz="457200" rtl="0" eaLnBrk="1" fontAlgn="auto" latinLnBrk="0" hangingPunct="1">
              <a:lnSpc>
                <a:spcPts val="3000"/>
              </a:lnSpc>
              <a:spcBef>
                <a:spcPts val="0"/>
              </a:spcBef>
              <a:spcAft>
                <a:spcPts val="0"/>
              </a:spcAft>
              <a:buClrTx/>
              <a:buSzTx/>
              <a:buFont typeface="Wingdings 2" panose="05020102010507070707" pitchFamily="18" charset="2"/>
              <a:buChar char="d"/>
              <a:tabLst/>
              <a:defRPr/>
            </a:pP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457200" marR="0" lvl="0" indent="-457200" algn="l" defTabSz="457200" rtl="0" eaLnBrk="1" fontAlgn="auto" latinLnBrk="0" hangingPunct="1">
              <a:lnSpc>
                <a:spcPts val="3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在国际科技合作中，有一套系统的</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知识产权制度</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和有关人员的</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知识产权意识</a:t>
            </a: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非常重要，关于知识产权问题的约定非常重要。很多知识产权纠纷都是由于技术合作导致。</a:t>
            </a: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457200" marR="0" lvl="0" indent="-457200" algn="l" defTabSz="457200" rtl="0" eaLnBrk="1" fontAlgn="auto" latinLnBrk="0" hangingPunct="1">
              <a:lnSpc>
                <a:spcPts val="3000"/>
              </a:lnSpc>
              <a:spcBef>
                <a:spcPts val="0"/>
              </a:spcBef>
              <a:spcAft>
                <a:spcPts val="0"/>
              </a:spcAft>
              <a:buClrTx/>
              <a:buSzTx/>
              <a:buFont typeface="+mj-lt"/>
              <a:buAutoNum type="arabicPeriod"/>
              <a:tabLst/>
              <a:defRPr/>
            </a:pPr>
            <a:endParaRPr kumimoji="0" lang="en-US" altLang="zh-CN" sz="2000" b="0" i="0" u="none" strike="noStrike" kern="1200" cap="none" spc="0" normalizeH="0" baseline="0" noProof="0" dirty="0">
              <a:ln>
                <a:noFill/>
              </a:ln>
              <a:solidFill>
                <a:srgbClr val="000000"/>
              </a:solidFill>
              <a:effectLst/>
              <a:uLnTx/>
              <a:uFillTx/>
              <a:latin typeface="+mn-ea"/>
              <a:cs typeface="Arial" panose="020B0604020202020204" pitchFamily="34" charset="0"/>
            </a:endParaRPr>
          </a:p>
          <a:p>
            <a:pPr marL="457200" marR="0" lvl="0" indent="-457200" algn="l" defTabSz="457200" rtl="0" eaLnBrk="1" fontAlgn="auto" latinLnBrk="0" hangingPunct="1">
              <a:lnSpc>
                <a:spcPts val="3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mn-ea"/>
                <a:cs typeface="Arial" panose="020B0604020202020204" pitchFamily="34" charset="0"/>
              </a:rPr>
              <a:t>知识产权属于长期利益的范畴，而很多企业在合作时，对于保护长期利益的警觉性不足，告诉我们要</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关注知识产权条款</a:t>
            </a:r>
            <a:r>
              <a:rPr kumimoji="0" lang="zh-CN" altLang="en-US" sz="2000" b="0" i="0" u="none" strike="noStrike" kern="1200" cap="none" spc="0" normalizeH="0" baseline="0" noProof="0" dirty="0">
                <a:ln>
                  <a:noFill/>
                </a:ln>
                <a:effectLst/>
                <a:uLnTx/>
                <a:uFillTx/>
                <a:latin typeface="+mn-ea"/>
                <a:cs typeface="Arial" panose="020B0604020202020204" pitchFamily="34" charset="0"/>
              </a:rPr>
              <a:t>。</a:t>
            </a:r>
            <a:endParaRPr kumimoji="0" lang="en-US" altLang="zh-CN" sz="2000" b="0" i="0" u="none" strike="noStrike" kern="1200" cap="none" spc="0" normalizeH="0" baseline="0" noProof="0" dirty="0">
              <a:ln>
                <a:noFill/>
              </a:ln>
              <a:effectLst/>
              <a:uLnTx/>
              <a:uFillTx/>
              <a:latin typeface="+mn-ea"/>
              <a:cs typeface="Arial" panose="020B0604020202020204" pitchFamily="34" charset="0"/>
            </a:endParaRPr>
          </a:p>
        </p:txBody>
      </p:sp>
      <p:sp>
        <p:nvSpPr>
          <p:cNvPr id="8" name="文本框 7">
            <a:extLst>
              <a:ext uri="{FF2B5EF4-FFF2-40B4-BE49-F238E27FC236}">
                <a16:creationId xmlns:a16="http://schemas.microsoft.com/office/drawing/2014/main" id="{8498BCA0-7DEB-4569-A61B-1153C88EE58D}"/>
              </a:ext>
            </a:extLst>
          </p:cNvPr>
          <p:cNvSpPr txBox="1"/>
          <p:nvPr/>
        </p:nvSpPr>
        <p:spPr>
          <a:xfrm>
            <a:off x="1292458" y="6370408"/>
            <a:ext cx="7851542" cy="461665"/>
          </a:xfrm>
          <a:prstGeom prst="rect">
            <a:avLst/>
          </a:prstGeom>
          <a:noFill/>
        </p:spPr>
        <p:txBody>
          <a:bodyPr wrap="square" rtlCol="0">
            <a:spAutoFit/>
          </a:bodyPr>
          <a:lstStyle/>
          <a:p>
            <a:pPr algn="r"/>
            <a:r>
              <a:rPr lang="en-US" altLang="zh-CN" sz="1200" dirty="0">
                <a:latin typeface="+mn-ea"/>
              </a:rPr>
              <a:t>[18]</a:t>
            </a: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汪洪</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屠志涛</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中医药蓝皮书</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北京中医药知识产权发展报告</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No.1[M]. </a:t>
            </a:r>
          </a:p>
          <a:p>
            <a:pPr algn="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北京</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社会科学文献出版社</a:t>
            </a:r>
            <a:r>
              <a:rPr kumimoji="0" lang="en-US" altLang="zh-CN" sz="1200" b="0" i="0" u="none" strike="noStrike" kern="1200" cap="none" spc="0" normalizeH="0" baseline="0" noProof="0" dirty="0">
                <a:ln>
                  <a:noFill/>
                </a:ln>
                <a:solidFill>
                  <a:srgbClr val="000000"/>
                </a:solidFill>
                <a:effectLst/>
                <a:uLnTx/>
                <a:uFillTx/>
                <a:latin typeface="+mn-ea"/>
                <a:cs typeface="Times New Roman" panose="02020603050405020304" pitchFamily="18" charset="0"/>
              </a:rPr>
              <a:t>,2017: 111-134.</a:t>
            </a:r>
            <a:endParaRPr lang="zh-CN" altLang="en-US" sz="1200" dirty="0">
              <a:latin typeface="+mn-ea"/>
            </a:endParaRPr>
          </a:p>
        </p:txBody>
      </p:sp>
    </p:spTree>
    <p:extLst>
      <p:ext uri="{BB962C8B-B14F-4D97-AF65-F5344CB8AC3E}">
        <p14:creationId xmlns:p14="http://schemas.microsoft.com/office/powerpoint/2010/main" val="411641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14823"/>
            <a:ext cx="8229600" cy="1143000"/>
          </a:xfrm>
        </p:spPr>
        <p:txBody>
          <a:bodyPr>
            <a:normAutofit/>
          </a:bodyPr>
          <a:lstStyle/>
          <a:p>
            <a:r>
              <a:rPr lang="zh-CN" altLang="en-US" sz="3600" dirty="0"/>
              <a:t>一</a:t>
            </a:r>
            <a:r>
              <a:rPr lang="en-US" altLang="zh-CN" sz="3600" dirty="0"/>
              <a:t>. </a:t>
            </a:r>
            <a:r>
              <a:rPr lang="zh-CN" altLang="en-US" sz="3600" dirty="0"/>
              <a:t>开展国际科技合作的政策背景</a:t>
            </a:r>
          </a:p>
        </p:txBody>
      </p:sp>
    </p:spTree>
    <p:extLst>
      <p:ext uri="{BB962C8B-B14F-4D97-AF65-F5344CB8AC3E}">
        <p14:creationId xmlns:p14="http://schemas.microsoft.com/office/powerpoint/2010/main" val="1207696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229600" cy="1143000"/>
          </a:xfrm>
        </p:spPr>
        <p:txBody>
          <a:bodyPr>
            <a:normAutofit/>
          </a:bodyPr>
          <a:lstStyle/>
          <a:p>
            <a:r>
              <a:rPr lang="zh-CN" altLang="en-US" sz="3600" b="1" dirty="0">
                <a:latin typeface="+mn-lt"/>
                <a:ea typeface="+mn-ea"/>
                <a:cs typeface="+mn-cs"/>
              </a:rPr>
              <a:t>青蒿素 国际科技合作</a:t>
            </a:r>
          </a:p>
        </p:txBody>
      </p:sp>
      <p:graphicFrame>
        <p:nvGraphicFramePr>
          <p:cNvPr id="4" name="表格 3"/>
          <p:cNvGraphicFramePr/>
          <p:nvPr>
            <p:extLst>
              <p:ext uri="{D42A27DB-BD31-4B8C-83A1-F6EECF244321}">
                <p14:modId xmlns:p14="http://schemas.microsoft.com/office/powerpoint/2010/main" val="2293437513"/>
              </p:ext>
            </p:extLst>
          </p:nvPr>
        </p:nvGraphicFramePr>
        <p:xfrm>
          <a:off x="757982" y="1946493"/>
          <a:ext cx="7948295" cy="4074795"/>
        </p:xfrm>
        <a:graphic>
          <a:graphicData uri="http://schemas.openxmlformats.org/drawingml/2006/table">
            <a:tbl>
              <a:tblPr firstRow="1" bandRow="1">
                <a:tableStyleId>{21E4AEA4-8DFA-4A89-87EB-49C32662AFE0}</a:tableStyleId>
              </a:tblPr>
              <a:tblGrid>
                <a:gridCol w="2805906">
                  <a:extLst>
                    <a:ext uri="{9D8B030D-6E8A-4147-A177-3AD203B41FA5}">
                      <a16:colId xmlns:a16="http://schemas.microsoft.com/office/drawing/2014/main" val="20000"/>
                    </a:ext>
                  </a:extLst>
                </a:gridCol>
                <a:gridCol w="5142389">
                  <a:extLst>
                    <a:ext uri="{9D8B030D-6E8A-4147-A177-3AD203B41FA5}">
                      <a16:colId xmlns:a16="http://schemas.microsoft.com/office/drawing/2014/main" val="20001"/>
                    </a:ext>
                  </a:extLst>
                </a:gridCol>
              </a:tblGrid>
              <a:tr h="629920">
                <a:tc>
                  <a:txBody>
                    <a:bodyPr/>
                    <a:lstStyle/>
                    <a:p>
                      <a:pPr algn="ctr">
                        <a:buNone/>
                      </a:pPr>
                      <a:r>
                        <a:rPr lang="zh-CN" altLang="en-US" sz="2800" dirty="0">
                          <a:solidFill>
                            <a:schemeClr val="tx1"/>
                          </a:solidFill>
                        </a:rPr>
                        <a:t>依据</a:t>
                      </a:r>
                    </a:p>
                  </a:txBody>
                  <a:tcPr/>
                </a:tc>
                <a:tc>
                  <a:txBody>
                    <a:bodyPr/>
                    <a:lstStyle/>
                    <a:p>
                      <a:pPr algn="ctr">
                        <a:buNone/>
                      </a:pPr>
                      <a:r>
                        <a:rPr lang="zh-CN" altLang="en-US" sz="2800" dirty="0">
                          <a:solidFill>
                            <a:schemeClr val="tx1"/>
                          </a:solidFill>
                        </a:rPr>
                        <a:t>分类</a:t>
                      </a:r>
                    </a:p>
                  </a:txBody>
                  <a:tcPr/>
                </a:tc>
                <a:extLst>
                  <a:ext uri="{0D108BD9-81ED-4DB2-BD59-A6C34878D82A}">
                    <a16:rowId xmlns:a16="http://schemas.microsoft.com/office/drawing/2014/main" val="10000"/>
                  </a:ext>
                </a:extLst>
              </a:tr>
              <a:tr h="630555">
                <a:tc>
                  <a:txBody>
                    <a:bodyPr/>
                    <a:lstStyle/>
                    <a:p>
                      <a:pPr algn="ctr">
                        <a:buNone/>
                      </a:pPr>
                      <a:r>
                        <a:rPr lang="zh-CN" altLang="en-US" b="1" dirty="0"/>
                        <a:t>主体身份</a:t>
                      </a:r>
                    </a:p>
                  </a:txBody>
                  <a:tcPr/>
                </a:tc>
                <a:tc>
                  <a:txBody>
                    <a:bodyPr/>
                    <a:lstStyle/>
                    <a:p>
                      <a:pPr algn="ctr">
                        <a:buNone/>
                      </a:pPr>
                      <a:r>
                        <a:rPr lang="zh-CN" altLang="en-US" dirty="0"/>
                        <a:t>官方、</a:t>
                      </a:r>
                      <a:r>
                        <a:rPr lang="zh-CN" altLang="en-US" dirty="0">
                          <a:solidFill>
                            <a:srgbClr val="FF0000"/>
                          </a:solidFill>
                        </a:rPr>
                        <a:t>半官方</a:t>
                      </a:r>
                      <a:r>
                        <a:rPr lang="zh-CN" altLang="en-US" dirty="0"/>
                        <a:t>、民间</a:t>
                      </a:r>
                    </a:p>
                  </a:txBody>
                  <a:tcPr/>
                </a:tc>
                <a:extLst>
                  <a:ext uri="{0D108BD9-81ED-4DB2-BD59-A6C34878D82A}">
                    <a16:rowId xmlns:a16="http://schemas.microsoft.com/office/drawing/2014/main" val="10001"/>
                  </a:ext>
                </a:extLst>
              </a:tr>
              <a:tr h="629920">
                <a:tc>
                  <a:txBody>
                    <a:bodyPr/>
                    <a:lstStyle/>
                    <a:p>
                      <a:pPr algn="ctr">
                        <a:buNone/>
                      </a:pPr>
                      <a:r>
                        <a:rPr lang="zh-CN" altLang="en-US" b="1" dirty="0"/>
                        <a:t>主体数量</a:t>
                      </a:r>
                    </a:p>
                  </a:txBody>
                  <a:tcPr/>
                </a:tc>
                <a:tc>
                  <a:txBody>
                    <a:bodyPr/>
                    <a:lstStyle/>
                    <a:p>
                      <a:pPr algn="ctr">
                        <a:buNone/>
                      </a:pPr>
                      <a:r>
                        <a:rPr lang="zh-CN" altLang="en-US" dirty="0">
                          <a:solidFill>
                            <a:srgbClr val="FF0000"/>
                          </a:solidFill>
                        </a:rPr>
                        <a:t>双边合作</a:t>
                      </a:r>
                      <a:r>
                        <a:rPr lang="zh-CN" altLang="en-US" dirty="0"/>
                        <a:t>、多边合作</a:t>
                      </a:r>
                    </a:p>
                  </a:txBody>
                  <a:tcPr/>
                </a:tc>
                <a:extLst>
                  <a:ext uri="{0D108BD9-81ED-4DB2-BD59-A6C34878D82A}">
                    <a16:rowId xmlns:a16="http://schemas.microsoft.com/office/drawing/2014/main" val="10002"/>
                  </a:ext>
                </a:extLst>
              </a:tr>
              <a:tr h="914400">
                <a:tc>
                  <a:txBody>
                    <a:bodyPr/>
                    <a:lstStyle/>
                    <a:p>
                      <a:pPr algn="ctr">
                        <a:buNone/>
                      </a:pPr>
                      <a:r>
                        <a:rPr lang="zh-CN" altLang="en-US" b="1" dirty="0"/>
                        <a:t>合作内容</a:t>
                      </a:r>
                    </a:p>
                  </a:txBody>
                  <a:tcPr/>
                </a:tc>
                <a:tc>
                  <a:txBody>
                    <a:bodyPr/>
                    <a:lstStyle/>
                    <a:p>
                      <a:pPr algn="ctr">
                        <a:buNone/>
                      </a:pPr>
                      <a:r>
                        <a:rPr lang="zh-CN" altLang="en-US" dirty="0"/>
                        <a:t>信息交流、科技人员交流、联合考察、</a:t>
                      </a:r>
                      <a:r>
                        <a:rPr lang="zh-CN" altLang="en-US" dirty="0">
                          <a:solidFill>
                            <a:srgbClr val="FF0000"/>
                          </a:solidFill>
                        </a:rPr>
                        <a:t>科技</a:t>
                      </a:r>
                    </a:p>
                    <a:p>
                      <a:pPr algn="ctr">
                        <a:buNone/>
                      </a:pPr>
                      <a:r>
                        <a:rPr lang="zh-CN" altLang="en-US" dirty="0">
                          <a:solidFill>
                            <a:srgbClr val="FF0000"/>
                          </a:solidFill>
                        </a:rPr>
                        <a:t>项目联合开发</a:t>
                      </a:r>
                      <a:r>
                        <a:rPr lang="zh-CN" altLang="en-US" dirty="0"/>
                        <a:t>、合作创办研究开发机构、</a:t>
                      </a:r>
                      <a:r>
                        <a:rPr lang="zh-CN" altLang="en-US" dirty="0">
                          <a:solidFill>
                            <a:srgbClr val="FF0000"/>
                          </a:solidFill>
                        </a:rPr>
                        <a:t>国</a:t>
                      </a:r>
                    </a:p>
                    <a:p>
                      <a:pPr algn="ctr">
                        <a:buNone/>
                      </a:pPr>
                      <a:r>
                        <a:rPr lang="zh-CN" altLang="en-US" dirty="0">
                          <a:solidFill>
                            <a:srgbClr val="FF0000"/>
                          </a:solidFill>
                        </a:rPr>
                        <a:t>际技术转让和技术贸易</a:t>
                      </a:r>
                      <a:r>
                        <a:rPr lang="zh-CN" altLang="en-US" dirty="0"/>
                        <a:t>等</a:t>
                      </a:r>
                    </a:p>
                  </a:txBody>
                  <a:tcPr/>
                </a:tc>
                <a:extLst>
                  <a:ext uri="{0D108BD9-81ED-4DB2-BD59-A6C34878D82A}">
                    <a16:rowId xmlns:a16="http://schemas.microsoft.com/office/drawing/2014/main" val="10003"/>
                  </a:ext>
                </a:extLst>
              </a:tr>
              <a:tr h="640080">
                <a:tc>
                  <a:txBody>
                    <a:bodyPr/>
                    <a:lstStyle/>
                    <a:p>
                      <a:pPr algn="ctr">
                        <a:buNone/>
                      </a:pPr>
                      <a:r>
                        <a:rPr lang="zh-CN" altLang="en-US" b="1" dirty="0"/>
                        <a:t>是否具有贸易性质</a:t>
                      </a:r>
                    </a:p>
                  </a:txBody>
                  <a:tcPr/>
                </a:tc>
                <a:tc>
                  <a:txBody>
                    <a:bodyPr/>
                    <a:lstStyle/>
                    <a:p>
                      <a:pPr algn="ctr">
                        <a:buNone/>
                      </a:pPr>
                      <a:r>
                        <a:rPr lang="zh-CN" altLang="en-US" dirty="0">
                          <a:solidFill>
                            <a:srgbClr val="FF0000"/>
                          </a:solidFill>
                        </a:rPr>
                        <a:t>贸易性</a:t>
                      </a:r>
                      <a:r>
                        <a:rPr lang="zh-CN" altLang="en-US" dirty="0"/>
                        <a:t>、非贸易性</a:t>
                      </a:r>
                    </a:p>
                  </a:txBody>
                  <a:tcPr/>
                </a:tc>
                <a:extLst>
                  <a:ext uri="{0D108BD9-81ED-4DB2-BD59-A6C34878D82A}">
                    <a16:rowId xmlns:a16="http://schemas.microsoft.com/office/drawing/2014/main" val="10004"/>
                  </a:ext>
                </a:extLst>
              </a:tr>
              <a:tr h="629920">
                <a:tc>
                  <a:txBody>
                    <a:bodyPr/>
                    <a:lstStyle/>
                    <a:p>
                      <a:pPr algn="ctr">
                        <a:buNone/>
                      </a:pPr>
                      <a:r>
                        <a:rPr lang="zh-CN" altLang="en-US" b="1" dirty="0"/>
                        <a:t>科技合作的法律性质 </a:t>
                      </a:r>
                    </a:p>
                  </a:txBody>
                  <a:tcPr/>
                </a:tc>
                <a:tc>
                  <a:txBody>
                    <a:bodyPr/>
                    <a:lstStyle/>
                    <a:p>
                      <a:pPr algn="ctr">
                        <a:buNone/>
                      </a:pPr>
                      <a:r>
                        <a:rPr lang="zh-CN" altLang="en-US" dirty="0"/>
                        <a:t>公法性质的和</a:t>
                      </a:r>
                      <a:r>
                        <a:rPr lang="zh-CN" altLang="en-US" dirty="0">
                          <a:solidFill>
                            <a:srgbClr val="FF0000"/>
                          </a:solidFill>
                        </a:rPr>
                        <a:t>私法性质</a:t>
                      </a:r>
                      <a:r>
                        <a:rPr lang="zh-CN" altLang="en-US" dirty="0"/>
                        <a:t>的合作</a:t>
                      </a:r>
                    </a:p>
                  </a:txBody>
                  <a:tcPr/>
                </a:tc>
                <a:extLst>
                  <a:ext uri="{0D108BD9-81ED-4DB2-BD59-A6C34878D82A}">
                    <a16:rowId xmlns:a16="http://schemas.microsoft.com/office/drawing/2014/main" val="10005"/>
                  </a:ext>
                </a:extLst>
              </a:tr>
            </a:tbl>
          </a:graphicData>
        </a:graphic>
      </p:graphicFrame>
      <p:grpSp>
        <p:nvGrpSpPr>
          <p:cNvPr id="6" name="组合 5">
            <a:extLst>
              <a:ext uri="{FF2B5EF4-FFF2-40B4-BE49-F238E27FC236}">
                <a16:creationId xmlns:a16="http://schemas.microsoft.com/office/drawing/2014/main" id="{43D4E31B-1C6B-4186-BDC3-8FB4A75ADCB8}"/>
              </a:ext>
            </a:extLst>
          </p:cNvPr>
          <p:cNvGrpSpPr/>
          <p:nvPr/>
        </p:nvGrpSpPr>
        <p:grpSpPr>
          <a:xfrm>
            <a:off x="148936" y="69740"/>
            <a:ext cx="6943343" cy="904166"/>
            <a:chOff x="148936" y="116632"/>
            <a:chExt cx="6943343" cy="904166"/>
          </a:xfrm>
        </p:grpSpPr>
        <p:sp>
          <p:nvSpPr>
            <p:cNvPr id="7" name="文本框 6">
              <a:extLst>
                <a:ext uri="{FF2B5EF4-FFF2-40B4-BE49-F238E27FC236}">
                  <a16:creationId xmlns:a16="http://schemas.microsoft.com/office/drawing/2014/main" id="{49B40CF2-DEDD-45C7-A0DC-473D2A090EAD}"/>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8" name="文本框 7">
              <a:extLst>
                <a:ext uri="{FF2B5EF4-FFF2-40B4-BE49-F238E27FC236}">
                  <a16:creationId xmlns:a16="http://schemas.microsoft.com/office/drawing/2014/main" id="{D1023575-3F09-4796-BA90-61DBE399602B}"/>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）青蒿素专利案</a:t>
              </a:r>
            </a:p>
          </p:txBody>
        </p:sp>
      </p:grpSp>
      <p:sp>
        <p:nvSpPr>
          <p:cNvPr id="3" name="文本框 2">
            <a:extLst>
              <a:ext uri="{FF2B5EF4-FFF2-40B4-BE49-F238E27FC236}">
                <a16:creationId xmlns:a16="http://schemas.microsoft.com/office/drawing/2014/main" id="{1EC4D38F-F0C6-4F37-A38C-2C4299E9D41B}"/>
              </a:ext>
            </a:extLst>
          </p:cNvPr>
          <p:cNvSpPr txBox="1"/>
          <p:nvPr/>
        </p:nvSpPr>
        <p:spPr>
          <a:xfrm>
            <a:off x="4463480" y="6571909"/>
            <a:ext cx="4680520" cy="261610"/>
          </a:xfrm>
          <a:prstGeom prst="rect">
            <a:avLst/>
          </a:prstGeom>
          <a:noFill/>
        </p:spPr>
        <p:txBody>
          <a:bodyPr wrap="square" rtlCol="0">
            <a:spAutoFit/>
          </a:bodyPr>
          <a:lstStyle/>
          <a:p>
            <a:pPr algn="r"/>
            <a:r>
              <a:rPr lang="en-US" altLang="zh-CN" sz="1100" dirty="0"/>
              <a:t>[30]</a:t>
            </a:r>
            <a:r>
              <a:rPr lang="zh-CN" altLang="en-US" sz="1100" dirty="0"/>
              <a:t> </a:t>
            </a:r>
            <a:r>
              <a:rPr lang="en-US" altLang="zh-CN" sz="1100" dirty="0"/>
              <a:t>2020-11-8</a:t>
            </a:r>
            <a:r>
              <a:rPr lang="zh-CN" altLang="en-US" sz="1100" dirty="0"/>
              <a:t>（新） 国际科技合作法律制度</a:t>
            </a:r>
            <a:r>
              <a:rPr lang="en-US" altLang="zh-CN" sz="1100" dirty="0"/>
              <a:t>.pptx </a:t>
            </a:r>
            <a:r>
              <a:rPr lang="zh-CN" altLang="en-US" sz="1100" dirty="0"/>
              <a:t>科技法学课程 唐素琴 </a:t>
            </a:r>
          </a:p>
        </p:txBody>
      </p:sp>
    </p:spTree>
    <p:extLst>
      <p:ext uri="{BB962C8B-B14F-4D97-AF65-F5344CB8AC3E}">
        <p14:creationId xmlns:p14="http://schemas.microsoft.com/office/powerpoint/2010/main" val="345869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035160"/>
            <a:ext cx="9144000" cy="4944185"/>
          </a:xfrm>
          <a:prstGeom prst="rect">
            <a:avLst/>
          </a:prstGeom>
        </p:spPr>
      </p:pic>
      <p:sp>
        <p:nvSpPr>
          <p:cNvPr id="3" name="文本框 2"/>
          <p:cNvSpPr txBox="1"/>
          <p:nvPr/>
        </p:nvSpPr>
        <p:spPr>
          <a:xfrm>
            <a:off x="3906288" y="6558357"/>
            <a:ext cx="52377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[19] </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https://fuwu.most.gov.cn/html/rlycxzcf/20150907/123123231.html</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9" name="组合 18">
            <a:extLst>
              <a:ext uri="{FF2B5EF4-FFF2-40B4-BE49-F238E27FC236}">
                <a16:creationId xmlns:a16="http://schemas.microsoft.com/office/drawing/2014/main" id="{B7213899-3DBA-4EFF-8D24-9670E354C1D8}"/>
              </a:ext>
            </a:extLst>
          </p:cNvPr>
          <p:cNvGrpSpPr/>
          <p:nvPr/>
        </p:nvGrpSpPr>
        <p:grpSpPr>
          <a:xfrm>
            <a:off x="148936" y="116632"/>
            <a:ext cx="6943343" cy="1211942"/>
            <a:chOff x="148936" y="116632"/>
            <a:chExt cx="6943343" cy="1211942"/>
          </a:xfrm>
        </p:grpSpPr>
        <p:sp>
          <p:nvSpPr>
            <p:cNvPr id="20" name="文本框 19">
              <a:extLst>
                <a:ext uri="{FF2B5EF4-FFF2-40B4-BE49-F238E27FC236}">
                  <a16:creationId xmlns:a16="http://schemas.microsoft.com/office/drawing/2014/main" id="{2D087C5B-15D4-41AD-96B0-90C9572B31F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1" name="文本框 20">
              <a:extLst>
                <a:ext uri="{FF2B5EF4-FFF2-40B4-BE49-F238E27FC236}">
                  <a16:creationId xmlns:a16="http://schemas.microsoft.com/office/drawing/2014/main" id="{700C1BCF-D087-4CF9-89FB-E24EE7BEB939}"/>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87635" y="1251581"/>
            <a:ext cx="8670392" cy="489364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调查方：中国人类遗传资源管理办公室</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被调查方：深圳华大基因科技服务有限公司</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调查案件：“中国女性单相抑郁症的大样本病例对照研究”国际科研合作</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违法违规行为：未经许可将部分人类遗传资源信息从网上传递出境</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依据：</a:t>
            </a:r>
            <a:r>
              <a:rPr kumimoji="0" lang="en-US" altLang="zh-CN" sz="2400" b="0" i="0" u="none" strike="noStrike" kern="1200" cap="none" spc="0" normalizeH="0" baseline="0" noProof="0" dirty="0">
                <a:ln>
                  <a:noFill/>
                </a:ln>
                <a:solidFill>
                  <a:srgbClr val="FF0000"/>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人类遗传资源管理暂行办法</a:t>
            </a:r>
            <a:r>
              <a:rPr kumimoji="0" lang="en-US" altLang="zh-CN" sz="2400" b="0" i="0" u="none" strike="noStrike" kern="1200" cap="none" spc="0" normalizeH="0" baseline="0" noProof="0" dirty="0">
                <a:ln>
                  <a:noFill/>
                </a:ln>
                <a:solidFill>
                  <a:srgbClr val="FF0000"/>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（国办发</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〔1998〕36</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号）第四条、第十一条、第十六条、第二十一条规定</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中华人民共和国行政处罚法</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等有关规定</a:t>
            </a:r>
            <a:endPar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6" name="组合 25">
            <a:extLst>
              <a:ext uri="{FF2B5EF4-FFF2-40B4-BE49-F238E27FC236}">
                <a16:creationId xmlns:a16="http://schemas.microsoft.com/office/drawing/2014/main" id="{0E820867-2349-4F91-AD8C-82620531F72B}"/>
              </a:ext>
            </a:extLst>
          </p:cNvPr>
          <p:cNvGrpSpPr/>
          <p:nvPr/>
        </p:nvGrpSpPr>
        <p:grpSpPr>
          <a:xfrm>
            <a:off x="148936" y="116632"/>
            <a:ext cx="6943343" cy="1211942"/>
            <a:chOff x="148936" y="116632"/>
            <a:chExt cx="6943343" cy="1211942"/>
          </a:xfrm>
        </p:grpSpPr>
        <p:sp>
          <p:nvSpPr>
            <p:cNvPr id="27" name="文本框 26">
              <a:extLst>
                <a:ext uri="{FF2B5EF4-FFF2-40B4-BE49-F238E27FC236}">
                  <a16:creationId xmlns:a16="http://schemas.microsoft.com/office/drawing/2014/main" id="{DA7B3F3B-D6BE-4FBD-8B69-C95E4897F546}"/>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8" name="文本框 27">
              <a:extLst>
                <a:ext uri="{FF2B5EF4-FFF2-40B4-BE49-F238E27FC236}">
                  <a16:creationId xmlns:a16="http://schemas.microsoft.com/office/drawing/2014/main" id="{0BB8E451-0279-4F10-86E3-98E1CB0C8112}"/>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9" name="文本框 28">
            <a:extLst>
              <a:ext uri="{FF2B5EF4-FFF2-40B4-BE49-F238E27FC236}">
                <a16:creationId xmlns:a16="http://schemas.microsoft.com/office/drawing/2014/main" id="{0DA7D385-48AC-4501-8053-A1025DCB9061}"/>
              </a:ext>
            </a:extLst>
          </p:cNvPr>
          <p:cNvSpPr txBox="1"/>
          <p:nvPr/>
        </p:nvSpPr>
        <p:spPr>
          <a:xfrm>
            <a:off x="3906288" y="6558357"/>
            <a:ext cx="52377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[19] </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https://fuwu.most.gov.cn/html/rlycxzcf/20150907/123123231.html</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5741" y="634770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
        <p:nvSpPr>
          <p:cNvPr id="19" name="文本框 18"/>
          <p:cNvSpPr txBox="1"/>
          <p:nvPr/>
        </p:nvSpPr>
        <p:spPr>
          <a:xfrm>
            <a:off x="387635" y="1456657"/>
            <a:ext cx="8670392" cy="337528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案件具体过程已经没有一手资料，只能从</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深圳华大基因股份有限公司关于对深圳证券交易所创业板问询函</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【2018】</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第 </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419 </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号的回复函</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以及相关新闻报导侧面了解。</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2800"/>
              </a:lnSpc>
              <a:spcBef>
                <a:spcPts val="0"/>
              </a:spcBef>
              <a:spcAft>
                <a:spcPts val="0"/>
              </a:spcAft>
              <a:buClrTx/>
              <a:buSzTx/>
              <a:buFont typeface="Webdings" panose="05030102010509060703" pitchFamily="18" charset="2"/>
              <a:buChar char=""/>
              <a:tabLst/>
              <a:defRPr/>
            </a:pP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深圳华大基因科技服务有限公司</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（以下简称“华大科技”）系华大基因下属控股子公司，与</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牛津大学</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及</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国内多家医院</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开展“中国女性单相抑郁症的大样本病例对照研究”（以下简称“抑郁症项目”），旨在对抑郁症的遗传基础进行全面系统研究。</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5F85F313-2211-476A-BF1B-35114F9DED48}"/>
              </a:ext>
            </a:extLst>
          </p:cNvPr>
          <p:cNvGrpSpPr/>
          <p:nvPr/>
        </p:nvGrpSpPr>
        <p:grpSpPr>
          <a:xfrm>
            <a:off x="148936" y="70333"/>
            <a:ext cx="6943343" cy="1211942"/>
            <a:chOff x="148936" y="116632"/>
            <a:chExt cx="6943343" cy="1211942"/>
          </a:xfrm>
        </p:grpSpPr>
        <p:sp>
          <p:nvSpPr>
            <p:cNvPr id="24" name="文本框 23">
              <a:extLst>
                <a:ext uri="{FF2B5EF4-FFF2-40B4-BE49-F238E27FC236}">
                  <a16:creationId xmlns:a16="http://schemas.microsoft.com/office/drawing/2014/main" id="{EC733456-31CF-4A37-A166-19B235DD6AE4}"/>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382720C4-E59F-4CFA-86BA-EE2543624A8F}"/>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87635" y="1251581"/>
            <a:ext cx="8670392" cy="3510576"/>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项目共分为前后两部分：</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第一部分是样本及表型数据收集，华大科技未参与。</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第二部分是对收集样本进行基因组学分析，通过病例对照研究揭示抑郁症致病机理。华大科技参与了第二部分基因组学分析的工作，</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在深圳执行建库、测序和分析，并将部分完成的检测数据交付给项目合作方。</a:t>
            </a:r>
            <a:endParaRPr kumimoji="0" lang="en-US" altLang="zh-CN" sz="2400" b="0" i="0" u="none" strike="noStrike" kern="1200" cap="none" spc="0" normalizeH="0" baseline="0" noProof="0" dirty="0">
              <a:ln>
                <a:noFill/>
              </a:ln>
              <a:solidFill>
                <a:srgbClr val="FF0000"/>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C1CD6DB2-5C13-4A2A-9EAB-92E19FF2F2F2}"/>
              </a:ext>
            </a:extLst>
          </p:cNvPr>
          <p:cNvGrpSpPr/>
          <p:nvPr/>
        </p:nvGrpSpPr>
        <p:grpSpPr>
          <a:xfrm>
            <a:off x="85973" y="59751"/>
            <a:ext cx="6943343" cy="1211942"/>
            <a:chOff x="148936" y="116632"/>
            <a:chExt cx="6943343" cy="1211942"/>
          </a:xfrm>
        </p:grpSpPr>
        <p:sp>
          <p:nvSpPr>
            <p:cNvPr id="24" name="文本框 23">
              <a:extLst>
                <a:ext uri="{FF2B5EF4-FFF2-40B4-BE49-F238E27FC236}">
                  <a16:creationId xmlns:a16="http://schemas.microsoft.com/office/drawing/2014/main" id="{74A096AB-1F64-48A3-82D0-55A702F53DB7}"/>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08CC14AA-3ABB-43FB-B361-A43260BD97C1}"/>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096BB906-349B-401F-BC00-F4282CA49788}"/>
              </a:ext>
            </a:extLst>
          </p:cNvPr>
          <p:cNvSpPr txBox="1"/>
          <p:nvPr/>
        </p:nvSpPr>
        <p:spPr>
          <a:xfrm>
            <a:off x="2355741" y="634770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19777" y="6320041"/>
            <a:ext cx="792422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[21] https://baike.baidu.com/reference/7975072/54ebj9QwapgxtCLUYgbpLT86ZQuSVXfZUmhQAvKrxcrVpwvubK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4dl75Leu2eyNUxKfANkChHEH7qYLox6UvJBNXBSqI9VmthqPwi71q1athMDUFyRjE_3GJnSyMecAqnw</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24189" y="1251581"/>
            <a:ext cx="8670392" cy="46115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highlight>
                  <a:srgbClr val="FFFF00"/>
                </a:highlight>
                <a:uLnTx/>
                <a:uFillTx/>
                <a:latin typeface="+mn-ea"/>
                <a:cs typeface="Arial" panose="020B0604020202020204" pitchFamily="34" charset="0"/>
              </a:rPr>
              <a:t>人类遗传资源管理暂行办法</a:t>
            </a:r>
            <a:endParaRPr kumimoji="0" lang="en-US" altLang="zh-CN" sz="2400" b="0" i="0" u="none" strike="noStrike" kern="1200" cap="none" spc="0" normalizeH="0" baseline="0" noProof="0" dirty="0">
              <a:ln>
                <a:noFill/>
              </a:ln>
              <a:solidFill>
                <a:prstClr val="black"/>
              </a:solidFill>
              <a:effectLst/>
              <a:highlight>
                <a:srgbClr val="FFFF00"/>
              </a:highligh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ebdings" panose="05030102010509060703" pitchFamily="18" charset="2"/>
              <a:buChar char=""/>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第一章 总 则 </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prstClr val="black"/>
                </a:solidFill>
                <a:effectLst/>
                <a:uLnTx/>
                <a:uFillTx/>
                <a:latin typeface="+mn-ea"/>
                <a:cs typeface="Arial" panose="020B0604020202020204" pitchFamily="34" charset="0"/>
              </a:rPr>
              <a:t>第四条 国家对重要遗传家系和特定地区遗传资源实行</a:t>
            </a:r>
            <a:r>
              <a:rPr kumimoji="0" lang="zh-CN" altLang="en-US" sz="2800" b="0" i="0" u="none" strike="noStrike" kern="1200" cap="none" spc="0" normalizeH="0" baseline="0" noProof="0" dirty="0">
                <a:ln>
                  <a:noFill/>
                </a:ln>
                <a:solidFill>
                  <a:srgbClr val="FF0000"/>
                </a:solidFill>
                <a:effectLst/>
                <a:uLnTx/>
                <a:uFillTx/>
                <a:latin typeface="+mn-ea"/>
                <a:cs typeface="Arial" panose="020B0604020202020204" pitchFamily="34" charset="0"/>
              </a:rPr>
              <a:t>申报登记制度</a:t>
            </a:r>
            <a:r>
              <a:rPr kumimoji="0" lang="zh-CN" altLang="en-US" sz="2800" b="0" i="0" u="none" strike="noStrike" kern="1200" cap="none" spc="0" normalizeH="0" baseline="0" noProof="0" dirty="0">
                <a:ln>
                  <a:noFill/>
                </a:ln>
                <a:solidFill>
                  <a:prstClr val="black"/>
                </a:solidFill>
                <a:effectLst/>
                <a:uLnTx/>
                <a:uFillTx/>
                <a:latin typeface="+mn-ea"/>
                <a:cs typeface="Arial" panose="020B0604020202020204" pitchFamily="34" charset="0"/>
              </a:rPr>
              <a:t>，发现和持有重要遗传家系和特定地区遗传资源的单位或个人，应及时向有关部门报告。未经许可，任何单位和个人</a:t>
            </a:r>
            <a:r>
              <a:rPr kumimoji="0" lang="zh-CN" altLang="en-US" sz="2800" b="0" i="0" u="none" strike="noStrike" kern="1200" cap="none" spc="0" normalizeH="0" baseline="0" noProof="0" dirty="0">
                <a:ln>
                  <a:noFill/>
                </a:ln>
                <a:solidFill>
                  <a:srgbClr val="FF0000"/>
                </a:solidFill>
                <a:effectLst/>
                <a:uLnTx/>
                <a:uFillTx/>
                <a:latin typeface="+mn-ea"/>
                <a:cs typeface="Arial" panose="020B0604020202020204" pitchFamily="34" charset="0"/>
              </a:rPr>
              <a:t>不得擅自采集、收集、买卖、出口、出境或以其他形式对外提供</a:t>
            </a:r>
            <a:r>
              <a:rPr kumimoji="0" lang="zh-CN" altLang="en-US" sz="2800" b="0" i="0" u="none" strike="noStrike" kern="1200" cap="none" spc="0" normalizeH="0" baseline="0" noProof="0" dirty="0">
                <a:ln>
                  <a:noFill/>
                </a:ln>
                <a:solidFill>
                  <a:prstClr val="black"/>
                </a:solidFill>
                <a:effectLst/>
                <a:uLnTx/>
                <a:uFillTx/>
                <a:latin typeface="+mn-ea"/>
                <a:cs typeface="Arial" panose="020B0604020202020204" pitchFamily="34" charset="0"/>
              </a:rPr>
              <a:t>。</a:t>
            </a:r>
            <a:endParaRPr kumimoji="0" lang="en-US" altLang="zh-CN" sz="28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2800"/>
              </a:lnSpc>
              <a:spcBef>
                <a:spcPts val="0"/>
              </a:spcBef>
              <a:spcAft>
                <a:spcPts val="0"/>
              </a:spcAft>
              <a:buClrTx/>
              <a:buSzTx/>
              <a:buFont typeface="Arial" panose="020B0604020202020204" pitchFamily="34" charset="0"/>
              <a:buChar char="•"/>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28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F734859E-A076-4D44-B7AD-2B598CCC73DB}"/>
              </a:ext>
            </a:extLst>
          </p:cNvPr>
          <p:cNvGrpSpPr/>
          <p:nvPr/>
        </p:nvGrpSpPr>
        <p:grpSpPr>
          <a:xfrm>
            <a:off x="85973" y="13452"/>
            <a:ext cx="6943343" cy="1211942"/>
            <a:chOff x="148936" y="116632"/>
            <a:chExt cx="6943343" cy="1211942"/>
          </a:xfrm>
        </p:grpSpPr>
        <p:sp>
          <p:nvSpPr>
            <p:cNvPr id="24" name="文本框 23">
              <a:extLst>
                <a:ext uri="{FF2B5EF4-FFF2-40B4-BE49-F238E27FC236}">
                  <a16:creationId xmlns:a16="http://schemas.microsoft.com/office/drawing/2014/main" id="{D18F5CA7-BD88-42B9-850A-3FB2887CB293}"/>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1F78DF86-903D-4873-957E-08E83E145357}"/>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05238" y="960572"/>
            <a:ext cx="8670392" cy="5388655"/>
          </a:xfrm>
          <a:prstGeom prst="rect">
            <a:avLst/>
          </a:prstGeom>
          <a:noFill/>
        </p:spPr>
        <p:txBody>
          <a:bodyPr wrap="square">
            <a:spAutoFit/>
          </a:bodyPr>
          <a:lstStyle/>
          <a:p>
            <a:pPr marL="342900" marR="0" lvl="0" indent="-342900" algn="l" defTabSz="914400" rtl="0" eaLnBrk="1" fontAlgn="auto" latinLnBrk="0" hangingPunct="1">
              <a:lnSpc>
                <a:spcPts val="3500"/>
              </a:lnSpc>
              <a:spcBef>
                <a:spcPts val="0"/>
              </a:spcBef>
              <a:spcAft>
                <a:spcPts val="0"/>
              </a:spcAft>
              <a:buClrTx/>
              <a:buSzTx/>
              <a:buFont typeface="Webdings" panose="05030102010509060703" pitchFamily="18" charset="2"/>
              <a:buChar char="ë"/>
              <a:tabLst/>
              <a:defRPr/>
            </a:pPr>
            <a:r>
              <a:rPr kumimoji="0" lang="zh-CN" altLang="en-US" sz="2200" b="1" i="0" u="none" strike="noStrike" kern="1200" cap="none" spc="0" normalizeH="0" baseline="0" noProof="0" dirty="0">
                <a:ln>
                  <a:noFill/>
                </a:ln>
                <a:solidFill>
                  <a:prstClr val="black"/>
                </a:solidFill>
                <a:effectLst/>
                <a:uLnTx/>
                <a:uFillTx/>
                <a:latin typeface="+mn-ea"/>
                <a:cs typeface="Arial" panose="020B0604020202020204" pitchFamily="34" charset="0"/>
              </a:rPr>
              <a:t>第三章 申报与审批</a:t>
            </a:r>
            <a:endParaRPr kumimoji="0" lang="en-US" altLang="zh-CN" sz="22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第十一条 凡涉及我国人类遗传资源的国际合作项目，须由中方合作单位办理报批手续。中央所属单位按隶属关系报国务院有关部门，地方所属单位及</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无上级主管部门或隶属关系的单位报该单位所在地的地方主管部门</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，审查同意后，</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向中国人类遗传资源管理办公室提出申请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，经审核批准后方可正式签约。</a:t>
            </a: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国务院有关部门和地方主管部门在审查国际合作项目申请时，应当征询人类遗传资源采集地的地方主管部门的意见。</a:t>
            </a: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本办法施行前已进行但尚未完成的国际合作项目须按规定补办报批手续。</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28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3BE7D588-6712-4F56-AE1D-18E12897CF1E}"/>
              </a:ext>
            </a:extLst>
          </p:cNvPr>
          <p:cNvGrpSpPr/>
          <p:nvPr/>
        </p:nvGrpSpPr>
        <p:grpSpPr>
          <a:xfrm>
            <a:off x="12377" y="0"/>
            <a:ext cx="6943343" cy="1211942"/>
            <a:chOff x="148936" y="116632"/>
            <a:chExt cx="6943343" cy="1211942"/>
          </a:xfrm>
        </p:grpSpPr>
        <p:sp>
          <p:nvSpPr>
            <p:cNvPr id="24" name="文本框 23">
              <a:extLst>
                <a:ext uri="{FF2B5EF4-FFF2-40B4-BE49-F238E27FC236}">
                  <a16:creationId xmlns:a16="http://schemas.microsoft.com/office/drawing/2014/main" id="{192F2817-F9E9-4B48-958A-FE1755F11FA2}"/>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0BEBF5BA-8874-4A5D-80A8-9E3DA846C175}"/>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88F4AF4E-DCC3-4FE3-88B1-1B01CBAEB433}"/>
              </a:ext>
            </a:extLst>
          </p:cNvPr>
          <p:cNvSpPr txBox="1"/>
          <p:nvPr/>
        </p:nvSpPr>
        <p:spPr>
          <a:xfrm>
            <a:off x="1219777" y="6320041"/>
            <a:ext cx="792422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[21] https://baike.baidu.com/reference/7975072/54ebj9QwapgxtCLUYgbpLT86ZQuSVXfZUmhQAvKrxcrVpwvubK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4dl75Leu2eyNUxKfANkChHEH7qYLox6UvJBNXBSqI9VmthqPwi71q1athMDUFyRjE_3GJnSyMecAqnw</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05238" y="892328"/>
            <a:ext cx="8670392" cy="4965014"/>
          </a:xfrm>
          <a:prstGeom prst="rect">
            <a:avLst/>
          </a:prstGeom>
          <a:noFill/>
        </p:spPr>
        <p:txBody>
          <a:bodyPr wrap="square">
            <a:spAutoFit/>
          </a:bodyPr>
          <a:lstStyle/>
          <a:p>
            <a:pPr marL="342900" marR="0" lvl="0" indent="-342900" algn="l" defTabSz="914400" rtl="0" eaLnBrk="1" fontAlgn="auto" latinLnBrk="0" hangingPunct="1">
              <a:lnSpc>
                <a:spcPts val="3500"/>
              </a:lnSpc>
              <a:spcBef>
                <a:spcPts val="0"/>
              </a:spcBef>
              <a:spcAft>
                <a:spcPts val="0"/>
              </a:spcAft>
              <a:buClrTx/>
              <a:buSzTx/>
              <a:buFont typeface="Webdings" panose="05030102010509060703" pitchFamily="18" charset="2"/>
              <a:buChar char="ë"/>
              <a:tabLst/>
              <a:defRPr/>
            </a:pPr>
            <a:r>
              <a:rPr kumimoji="0" lang="zh-CN" altLang="en-US" sz="2200" b="1" i="0" u="none" strike="noStrike" kern="1200" cap="none" spc="0" normalizeH="0" baseline="0" noProof="0" dirty="0">
                <a:ln>
                  <a:noFill/>
                </a:ln>
                <a:solidFill>
                  <a:prstClr val="black"/>
                </a:solidFill>
                <a:effectLst/>
                <a:uLnTx/>
                <a:uFillTx/>
                <a:latin typeface="+mn-ea"/>
                <a:cs typeface="Arial" panose="020B0604020202020204" pitchFamily="34" charset="0"/>
              </a:rPr>
              <a:t>第三章 申报与审批</a:t>
            </a:r>
            <a:endParaRPr kumimoji="0" lang="en-US" altLang="zh-CN" sz="22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第十六条 携带、邮寄、运输人类遗传资源出口、出境时，应如实向海关申报，</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海关</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凭中国人类遗传资源管理办公室核发的出口、出境证明予以放行。</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ebdings" panose="05030102010509060703" pitchFamily="18" charset="2"/>
              <a:buChar char="ë"/>
              <a:tabLst/>
              <a:defRPr/>
            </a:pPr>
            <a:r>
              <a:rPr kumimoji="0" lang="zh-CN" altLang="en-US" sz="2200" b="1" i="0" u="none" strike="noStrike" kern="1200" cap="none" spc="0" normalizeH="0" baseline="0" noProof="0" dirty="0">
                <a:ln>
                  <a:noFill/>
                </a:ln>
                <a:solidFill>
                  <a:prstClr val="black"/>
                </a:solidFill>
                <a:effectLst/>
                <a:uLnTx/>
                <a:uFillTx/>
                <a:latin typeface="+mn-ea"/>
                <a:cs typeface="Arial" panose="020B0604020202020204" pitchFamily="34" charset="0"/>
              </a:rPr>
              <a:t>第五章 奖励与处罚</a:t>
            </a:r>
            <a:endParaRPr kumimoji="0" lang="en-US" altLang="zh-CN" sz="22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500"/>
              </a:lnSpc>
              <a:spcBef>
                <a:spcPts val="0"/>
              </a:spcBef>
              <a:spcAft>
                <a:spcPts val="0"/>
              </a:spcAft>
              <a:buClrTx/>
              <a:buSzTx/>
              <a:buFont typeface="Wingdings" panose="05000000000000000000" pitchFamily="2" charset="2"/>
              <a:buChar char="Ø"/>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第二十一条 我国单位和个人违反本办法的规定，未经批准，私自携带、邮寄、运输人类遗传资源材料出口、出境的，由</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海关没收</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其携带、邮寄、运输的人类遗传资源材料，视情节轻重，给予</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行政处罚直至移送司法机关处理</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；未经批准擅自向外方机构或者个人提供人类遗传资源材料的，没收所提供的人类遗传资源材料并处以罚款；情节严重的，给予行政处罚直至追究法律责任。</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C41D8832-E5F9-4E5A-92E1-FBD00A866FF9}"/>
              </a:ext>
            </a:extLst>
          </p:cNvPr>
          <p:cNvGrpSpPr/>
          <p:nvPr/>
        </p:nvGrpSpPr>
        <p:grpSpPr>
          <a:xfrm>
            <a:off x="12377" y="0"/>
            <a:ext cx="6943343" cy="1211942"/>
            <a:chOff x="148936" y="116632"/>
            <a:chExt cx="6943343" cy="1211942"/>
          </a:xfrm>
        </p:grpSpPr>
        <p:sp>
          <p:nvSpPr>
            <p:cNvPr id="24" name="文本框 23">
              <a:extLst>
                <a:ext uri="{FF2B5EF4-FFF2-40B4-BE49-F238E27FC236}">
                  <a16:creationId xmlns:a16="http://schemas.microsoft.com/office/drawing/2014/main" id="{41DD7E1B-D7A2-40F7-A125-1B4DB13DA102}"/>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A15FB880-5D9B-4CDB-A698-E49D8C05A2FA}"/>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8CA052A9-C6EF-4A34-B86F-85C15C98C3CE}"/>
              </a:ext>
            </a:extLst>
          </p:cNvPr>
          <p:cNvSpPr txBox="1"/>
          <p:nvPr/>
        </p:nvSpPr>
        <p:spPr>
          <a:xfrm>
            <a:off x="1219777" y="6320041"/>
            <a:ext cx="792422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[21] https://baike.baidu.com/reference/7975072/54ebj9QwapgxtCLUYgbpLT86ZQuSVXfZUmhQAvKrxcrVpwvubK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4dl75Leu2eyNUxKfANkChHEH7qYLox6UvJBNXBSqI9VmthqPwi71q1athMDUFyRjE_3GJnSyMecAqnw</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85796" y="6347382"/>
            <a:ext cx="64582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[22]</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华大</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CEO</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尹烨</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科技部为何会罚</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遗传资源失窃怎么回事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https://tech.sina.com.cn/d/i/2018-11-08/doc-ihmutuea8102426.shtml</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
        <p:nvSpPr>
          <p:cNvPr id="20" name="文本框 19"/>
          <p:cNvSpPr txBox="1"/>
          <p:nvPr/>
        </p:nvSpPr>
        <p:spPr>
          <a:xfrm>
            <a:off x="88873" y="1340768"/>
            <a:ext cx="8966254" cy="3681730"/>
          </a:xfrm>
          <a:prstGeom prst="rect">
            <a:avLst/>
          </a:prstGeom>
          <a:noFill/>
        </p:spPr>
        <p:txBody>
          <a:bodyPr wrap="square">
            <a:spAutoFit/>
          </a:bodyPr>
          <a:lstStyle/>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南方周末：那时候你知道与外方合作需要进行申报吗？</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endPar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尹烨：项目开展前，华大工作人员与项目合作方确认过，国内医院也提供了审批通过的证明，即批件盖章页的传真件。所以一开始被查到说有问题，华大科技的工作人员懵了。后来了解到，</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项目方申请的采集样本数和最终测序的样本数不符</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，合作方出示给华大科技的批件页上</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只有同意，没有显示具体数据</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3FD1568E-FE6C-4D78-864F-D5CB68875F74}"/>
              </a:ext>
            </a:extLst>
          </p:cNvPr>
          <p:cNvGrpSpPr/>
          <p:nvPr/>
        </p:nvGrpSpPr>
        <p:grpSpPr>
          <a:xfrm>
            <a:off x="18760" y="0"/>
            <a:ext cx="6943343" cy="1211942"/>
            <a:chOff x="148936" y="116632"/>
            <a:chExt cx="6943343" cy="1211942"/>
          </a:xfrm>
        </p:grpSpPr>
        <p:sp>
          <p:nvSpPr>
            <p:cNvPr id="24" name="文本框 23">
              <a:extLst>
                <a:ext uri="{FF2B5EF4-FFF2-40B4-BE49-F238E27FC236}">
                  <a16:creationId xmlns:a16="http://schemas.microsoft.com/office/drawing/2014/main" id="{C2F13E40-B01C-4B45-8DF7-70AA87898E70}"/>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DE734A66-09B6-40D5-9153-623C3E37914E}"/>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8873" y="1340768"/>
            <a:ext cx="8966254" cy="4194810"/>
          </a:xfrm>
          <a:prstGeom prst="rect">
            <a:avLst/>
          </a:prstGeom>
          <a:noFill/>
        </p:spPr>
        <p:txBody>
          <a:bodyPr wrap="square">
            <a:spAutoFit/>
          </a:bodyPr>
          <a:lstStyle/>
          <a:p>
            <a:pPr marL="342900" marR="0" lvl="0" indent="-342900" algn="just"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南方周末：那时候你知道与外方合作需要进行申报吗？</a:t>
            </a:r>
          </a:p>
          <a:p>
            <a:pPr marL="342900" marR="0" lvl="0" indent="-342900" algn="just"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endPar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just"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尹烨：事实上，最终交付给华大科技测序的样本数，超过了合作方获批的采集样本数。虽然华大科技也是受害方，没有违法的故意，但我们确实有</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对项目合作方审核不严的疏忽过失</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，这点我们知错就改，随后开展了整改，对合作方的资质审核、合作流程、效果评价进行了全面梳理和规范，并且已经通过整改，恢复了华大科技关于人遗项目的国际合作，对外说得很清楚。</a:t>
            </a:r>
          </a:p>
        </p:txBody>
      </p:sp>
      <p:grpSp>
        <p:nvGrpSpPr>
          <p:cNvPr id="22" name="组合 21">
            <a:extLst>
              <a:ext uri="{FF2B5EF4-FFF2-40B4-BE49-F238E27FC236}">
                <a16:creationId xmlns:a16="http://schemas.microsoft.com/office/drawing/2014/main" id="{9D9D3039-75EB-43AA-9053-B62D49CA9EB1}"/>
              </a:ext>
            </a:extLst>
          </p:cNvPr>
          <p:cNvGrpSpPr/>
          <p:nvPr/>
        </p:nvGrpSpPr>
        <p:grpSpPr>
          <a:xfrm>
            <a:off x="12236" y="0"/>
            <a:ext cx="6943343" cy="1211942"/>
            <a:chOff x="148936" y="116632"/>
            <a:chExt cx="6943343" cy="1211942"/>
          </a:xfrm>
        </p:grpSpPr>
        <p:sp>
          <p:nvSpPr>
            <p:cNvPr id="24" name="文本框 23">
              <a:extLst>
                <a:ext uri="{FF2B5EF4-FFF2-40B4-BE49-F238E27FC236}">
                  <a16:creationId xmlns:a16="http://schemas.microsoft.com/office/drawing/2014/main" id="{93091A5D-54B3-4C9B-AC0E-BE5642FA540F}"/>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3B666B46-710D-4CEC-9D05-3AA6BD1B9775}"/>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21F56CD6-9065-4D88-8120-AA39EF3F4949}"/>
              </a:ext>
            </a:extLst>
          </p:cNvPr>
          <p:cNvSpPr txBox="1"/>
          <p:nvPr/>
        </p:nvSpPr>
        <p:spPr>
          <a:xfrm>
            <a:off x="2685796" y="6347382"/>
            <a:ext cx="64582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[22]</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华大</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CEO</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尹烨</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科技部为何会罚</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遗传资源失窃怎么回事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https://tech.sina.com.cn/d/i/2018-11-08/doc-ihmutuea8102426.shtml</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4495071" cy="400110"/>
          </a:xfrm>
          <a:prstGeom prst="rect">
            <a:avLst/>
          </a:prstGeom>
          <a:noFill/>
        </p:spPr>
        <p:txBody>
          <a:bodyPr wrap="square" rtlCol="0">
            <a:spAutoFit/>
          </a:bodyPr>
          <a:lstStyle/>
          <a:p>
            <a:r>
              <a:rPr lang="zh-CN" altLang="en-US" sz="2000" dirty="0"/>
              <a:t>（</a:t>
            </a:r>
            <a:r>
              <a:rPr lang="en-US" altLang="zh-CN" sz="2000" dirty="0"/>
              <a:t>1</a:t>
            </a:r>
            <a:r>
              <a:rPr lang="zh-CN" altLang="en-US" sz="2000" dirty="0"/>
              <a:t>）为什么要开展国际科技合作？</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48761F5-D3F2-498D-8FFB-239766982935}"/>
                  </a:ext>
                </a:extLst>
              </p:cNvPr>
              <p:cNvSpPr txBox="1"/>
              <p:nvPr/>
            </p:nvSpPr>
            <p:spPr>
              <a:xfrm>
                <a:off x="539552" y="1312555"/>
                <a:ext cx="8064896" cy="3763531"/>
              </a:xfrm>
              <a:prstGeom prst="rect">
                <a:avLst/>
              </a:prstGeom>
              <a:noFill/>
            </p:spPr>
            <p:txBody>
              <a:bodyPr wrap="square" rtlCol="0">
                <a:spAutoFit/>
              </a:bodyPr>
              <a:lstStyle/>
              <a:p>
                <a:pPr algn="just">
                  <a:lnSpc>
                    <a:spcPct val="125000"/>
                  </a:lnSpc>
                </a:pPr>
                <a:r>
                  <a:rPr lang="zh-CN" altLang="en-US" sz="2400" b="0" i="0" dirty="0">
                    <a:solidFill>
                      <a:srgbClr val="000000"/>
                    </a:solidFill>
                    <a:effectLst/>
                    <a:latin typeface="SimSun" panose="02010600030101010101" pitchFamily="2" charset="-122"/>
                    <a:ea typeface="SimSun" panose="02010600030101010101" pitchFamily="2" charset="-122"/>
                  </a:rPr>
                  <a:t>在当今</a:t>
                </a:r>
                <a:r>
                  <a:rPr lang="zh-CN" altLang="en-US" sz="2400" b="0" i="0" dirty="0">
                    <a:solidFill>
                      <a:srgbClr val="FF0000"/>
                    </a:solidFill>
                    <a:effectLst/>
                    <a:latin typeface="SimSun" panose="02010600030101010101" pitchFamily="2" charset="-122"/>
                    <a:ea typeface="SimSun" panose="02010600030101010101" pitchFamily="2" charset="-122"/>
                  </a:rPr>
                  <a:t>知识经济</a:t>
                </a:r>
                <a:r>
                  <a:rPr lang="zh-CN" altLang="en-US" sz="2400" b="0" i="0" dirty="0">
                    <a:solidFill>
                      <a:srgbClr val="000000"/>
                    </a:solidFill>
                    <a:effectLst/>
                    <a:latin typeface="SimSun" panose="02010600030101010101" pitchFamily="2" charset="-122"/>
                    <a:ea typeface="SimSun" panose="02010600030101010101" pitchFamily="2" charset="-122"/>
                  </a:rPr>
                  <a:t>为主导的时代， 为了应对日益激烈的国际竞争， 世界各国愈发</a:t>
                </a:r>
                <a:r>
                  <a:rPr lang="zh-CN" altLang="en-US" sz="2400" b="0" i="0" dirty="0">
                    <a:solidFill>
                      <a:srgbClr val="FF0000"/>
                    </a:solidFill>
                    <a:effectLst/>
                    <a:latin typeface="SimSun" panose="02010600030101010101" pitchFamily="2" charset="-122"/>
                    <a:ea typeface="SimSun" panose="02010600030101010101" pitchFamily="2" charset="-122"/>
                  </a:rPr>
                  <a:t>重视科技创新</a:t>
                </a:r>
                <a:r>
                  <a:rPr lang="zh-CN" altLang="en-US" sz="2400" b="0" i="0" dirty="0">
                    <a:solidFill>
                      <a:srgbClr val="000000"/>
                    </a:solidFill>
                    <a:effectLst/>
                    <a:latin typeface="SimSun" panose="02010600030101010101" pitchFamily="2" charset="-122"/>
                    <a:ea typeface="SimSun" panose="02010600030101010101" pitchFamily="2" charset="-122"/>
                  </a:rPr>
                  <a:t>， 并将其视为推动本国经济实现可持续增长</a:t>
                </a:r>
                <a:r>
                  <a:rPr lang="zh-CN" altLang="en-US" sz="2400" b="0" i="0" dirty="0">
                    <a:solidFill>
                      <a:srgbClr val="000000"/>
                    </a:solidFill>
                    <a:effectLst/>
                    <a:latin typeface="XH1J0+ZBfCLN-2"/>
                  </a:rPr>
                  <a:t>、</a:t>
                </a:r>
                <a:r>
                  <a:rPr lang="zh-CN" altLang="en-US" sz="2400" b="0" i="0" dirty="0">
                    <a:solidFill>
                      <a:srgbClr val="000000"/>
                    </a:solidFill>
                    <a:effectLst/>
                    <a:latin typeface="SimSun" panose="02010600030101010101" pitchFamily="2" charset="-122"/>
                    <a:ea typeface="SimSun" panose="02010600030101010101" pitchFamily="2" charset="-122"/>
                  </a:rPr>
                  <a:t>产业转型升级的强有力引擎</a:t>
                </a:r>
                <a:r>
                  <a:rPr lang="zh-CN" altLang="en-US" sz="2400" b="0" i="0" dirty="0">
                    <a:solidFill>
                      <a:srgbClr val="000000"/>
                    </a:solidFill>
                    <a:effectLst/>
                    <a:latin typeface="XH1J0+ZBfCLN-2"/>
                  </a:rPr>
                  <a:t>。</a:t>
                </a:r>
                <a:r>
                  <a:rPr lang="zh-CN" altLang="en-US" sz="2400" b="0" i="0" dirty="0">
                    <a:solidFill>
                      <a:srgbClr val="000000"/>
                    </a:solidFill>
                    <a:effectLst/>
                    <a:latin typeface="SimSun" panose="02010600030101010101" pitchFamily="2" charset="-122"/>
                    <a:ea typeface="SimSun" panose="02010600030101010101" pitchFamily="2" charset="-122"/>
                  </a:rPr>
                  <a:t>由于开展国际科技合作有助于</a:t>
                </a:r>
                <a:r>
                  <a:rPr lang="zh-CN" altLang="en-US" sz="2400" b="0" i="0" dirty="0">
                    <a:solidFill>
                      <a:srgbClr val="FF0000"/>
                    </a:solidFill>
                    <a:effectLst/>
                    <a:latin typeface="SimSun" panose="02010600030101010101" pitchFamily="2" charset="-122"/>
                    <a:ea typeface="SimSun" panose="02010600030101010101" pitchFamily="2" charset="-122"/>
                  </a:rPr>
                  <a:t>整合</a:t>
                </a:r>
                <a:r>
                  <a:rPr lang="zh-CN" altLang="en-US" sz="2400" b="0" i="0" dirty="0">
                    <a:solidFill>
                      <a:srgbClr val="000000"/>
                    </a:solidFill>
                    <a:effectLst/>
                    <a:latin typeface="SimSun" panose="02010600030101010101" pitchFamily="2" charset="-122"/>
                    <a:ea typeface="SimSun" panose="02010600030101010101" pitchFamily="2" charset="-122"/>
                  </a:rPr>
                  <a:t>各国创新思想和资源， 提高</a:t>
                </a:r>
                <a:r>
                  <a:rPr lang="zh-CN" altLang="en-US" sz="2400" b="0" i="0" dirty="0">
                    <a:solidFill>
                      <a:srgbClr val="FF0000"/>
                    </a:solidFill>
                    <a:effectLst/>
                    <a:latin typeface="SimSun" panose="02010600030101010101" pitchFamily="2" charset="-122"/>
                    <a:ea typeface="SimSun" panose="02010600030101010101" pitchFamily="2" charset="-122"/>
                  </a:rPr>
                  <a:t>国家科技创新竞争力</a:t>
                </a:r>
                <a:r>
                  <a:rPr lang="zh-CN" altLang="en-US" sz="2400" b="0" i="0" dirty="0">
                    <a:solidFill>
                      <a:srgbClr val="000000"/>
                    </a:solidFill>
                    <a:effectLst/>
                    <a:latin typeface="SimSun" panose="02010600030101010101" pitchFamily="2" charset="-122"/>
                    <a:ea typeface="SimSun" panose="02010600030101010101" pitchFamily="2" charset="-122"/>
                  </a:rPr>
                  <a:t>， 所以国际科技合作已经成为许多国家制定科技创新</a:t>
                </a:r>
                <a:r>
                  <a:rPr lang="zh-CN" altLang="en-US" sz="2400" b="0" i="0" dirty="0">
                    <a:solidFill>
                      <a:srgbClr val="FF0000"/>
                    </a:solidFill>
                    <a:effectLst/>
                    <a:latin typeface="SimSun" panose="02010600030101010101" pitchFamily="2" charset="-122"/>
                    <a:ea typeface="SimSun" panose="02010600030101010101" pitchFamily="2" charset="-122"/>
                  </a:rPr>
                  <a:t>战略与政策</a:t>
                </a:r>
                <a:r>
                  <a:rPr lang="zh-CN" altLang="en-US" sz="2400" b="0" i="0" dirty="0">
                    <a:solidFill>
                      <a:srgbClr val="000000"/>
                    </a:solidFill>
                    <a:effectLst/>
                    <a:latin typeface="SimSun" panose="02010600030101010101" pitchFamily="2" charset="-122"/>
                    <a:ea typeface="SimSun" panose="02010600030101010101" pitchFamily="2" charset="-122"/>
                  </a:rPr>
                  <a:t>的重要组成部分</a:t>
                </a:r>
                <a:r>
                  <a:rPr lang="zh-CN" altLang="en-US" sz="2400" b="0" i="0" dirty="0">
                    <a:solidFill>
                      <a:srgbClr val="000000"/>
                    </a:solidFill>
                    <a:effectLst/>
                    <a:latin typeface="XH1J0+ZBfCLN-2"/>
                  </a:rPr>
                  <a:t>。</a:t>
                </a:r>
                <a:r>
                  <a:rPr lang="zh-CN" altLang="en-US" sz="2400" b="0" i="0" dirty="0">
                    <a:solidFill>
                      <a:srgbClr val="000000"/>
                    </a:solidFill>
                    <a:effectLst/>
                    <a:latin typeface="SimSun" panose="02010600030101010101" pitchFamily="2" charset="-122"/>
                    <a:ea typeface="SimSun" panose="02010600030101010101" pitchFamily="2" charset="-122"/>
                  </a:rPr>
                  <a:t>同样地， 在我国政府政策的推动与引导下， 近年来许多领域的国际科技合作得到</a:t>
                </a:r>
                <a:r>
                  <a:rPr lang="zh-CN" altLang="en-US" sz="2400" b="0" i="0" dirty="0">
                    <a:effectLst/>
                    <a:latin typeface="SimSun" panose="02010600030101010101" pitchFamily="2" charset="-122"/>
                    <a:ea typeface="SimSun" panose="02010600030101010101" pitchFamily="2" charset="-122"/>
                  </a:rPr>
                  <a:t>不断加强</a:t>
                </a:r>
                <a:r>
                  <a:rPr lang="zh-CN" altLang="en-US" sz="2400" dirty="0"/>
                  <a:t> </a:t>
                </a:r>
                <a14:m>
                  <m:oMath xmlns:m="http://schemas.openxmlformats.org/officeDocument/2006/math">
                    <m:sSup>
                      <m:sSupPr>
                        <m:ctrlPr>
                          <a:rPr lang="en-US" altLang="zh-CN" sz="2400" i="1" dirty="0" smtClean="0">
                            <a:latin typeface="Cambria Math" panose="02040503050406030204" pitchFamily="18" charset="0"/>
                          </a:rPr>
                        </m:ctrlPr>
                      </m:sSupPr>
                      <m:e>
                        <m:r>
                          <a:rPr lang="zh-CN" altLang="en-US" sz="2400" i="1" dirty="0">
                            <a:latin typeface="Cambria Math" panose="02040503050406030204" pitchFamily="18" charset="0"/>
                          </a:rPr>
                          <m:t>。</m:t>
                        </m:r>
                      </m:e>
                      <m:sup>
                        <m:r>
                          <a:rPr lang="en-US" altLang="zh-CN" sz="2400" b="0" i="1" dirty="0" smtClean="0">
                            <a:latin typeface="Cambria Math" panose="02040503050406030204" pitchFamily="18" charset="0"/>
                          </a:rPr>
                          <m:t>[1]</m:t>
                        </m:r>
                      </m:sup>
                    </m:sSup>
                  </m:oMath>
                </a14:m>
                <a:r>
                  <a:rPr lang="zh-CN" altLang="en-US" sz="2400" dirty="0"/>
                  <a:t> </a:t>
                </a:r>
              </a:p>
            </p:txBody>
          </p:sp>
        </mc:Choice>
        <mc:Fallback xmlns="">
          <p:sp>
            <p:nvSpPr>
              <p:cNvPr id="6" name="文本框 5">
                <a:extLst>
                  <a:ext uri="{FF2B5EF4-FFF2-40B4-BE49-F238E27FC236}">
                    <a16:creationId xmlns:a16="http://schemas.microsoft.com/office/drawing/2014/main" id="{948761F5-D3F2-498D-8FFB-239766982935}"/>
                  </a:ext>
                </a:extLst>
              </p:cNvPr>
              <p:cNvSpPr txBox="1">
                <a:spLocks noRot="1" noChangeAspect="1" noMove="1" noResize="1" noEditPoints="1" noAdjustHandles="1" noChangeArrowheads="1" noChangeShapeType="1" noTextEdit="1"/>
              </p:cNvSpPr>
              <p:nvPr/>
            </p:nvSpPr>
            <p:spPr>
              <a:xfrm>
                <a:off x="539552" y="1312555"/>
                <a:ext cx="8064896" cy="3763531"/>
              </a:xfrm>
              <a:prstGeom prst="rect">
                <a:avLst/>
              </a:prstGeom>
              <a:blipFill>
                <a:blip r:embed="rId3"/>
                <a:stretch>
                  <a:fillRect l="-1210" t="-647" r="-1210" b="-194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7ABB228-EC54-4770-95C8-41964D2F3FF6}"/>
              </a:ext>
            </a:extLst>
          </p:cNvPr>
          <p:cNvSpPr txBox="1"/>
          <p:nvPr/>
        </p:nvSpPr>
        <p:spPr>
          <a:xfrm>
            <a:off x="3347864" y="6453336"/>
            <a:ext cx="5616624" cy="288032"/>
          </a:xfrm>
          <a:prstGeom prst="rect">
            <a:avLst/>
          </a:prstGeom>
          <a:noFill/>
        </p:spPr>
        <p:txBody>
          <a:bodyPr wrap="square" rtlCol="0">
            <a:spAutoFit/>
          </a:bodyPr>
          <a:lstStyle/>
          <a:p>
            <a:r>
              <a:rPr lang="en-US" altLang="zh-CN" sz="1200" b="0" i="0" dirty="0">
                <a:solidFill>
                  <a:srgbClr val="333333"/>
                </a:solidFill>
                <a:effectLst/>
                <a:latin typeface="+mn-ea"/>
              </a:rPr>
              <a:t>[1]</a:t>
            </a:r>
            <a:r>
              <a:rPr lang="zh-CN" altLang="en-US" sz="1200" b="0" i="0" dirty="0">
                <a:solidFill>
                  <a:srgbClr val="333333"/>
                </a:solidFill>
                <a:effectLst/>
                <a:latin typeface="+mn-ea"/>
              </a:rPr>
              <a:t>龙明莲</a:t>
            </a:r>
            <a:r>
              <a:rPr lang="en-US" altLang="zh-CN" sz="1200" b="0" i="0" dirty="0">
                <a:solidFill>
                  <a:srgbClr val="333333"/>
                </a:solidFill>
                <a:effectLst/>
                <a:latin typeface="+mn-ea"/>
              </a:rPr>
              <a:t>,</a:t>
            </a:r>
            <a:r>
              <a:rPr lang="zh-CN" altLang="en-US" sz="1200" b="0" i="0" dirty="0">
                <a:solidFill>
                  <a:srgbClr val="333333"/>
                </a:solidFill>
                <a:effectLst/>
                <a:latin typeface="+mn-ea"/>
              </a:rPr>
              <a:t>郑伟</a:t>
            </a:r>
            <a:r>
              <a:rPr lang="en-US" altLang="zh-CN" sz="1200" b="0" i="0" dirty="0">
                <a:solidFill>
                  <a:srgbClr val="333333"/>
                </a:solidFill>
                <a:effectLst/>
                <a:latin typeface="+mn-ea"/>
              </a:rPr>
              <a:t>.</a:t>
            </a:r>
            <a:r>
              <a:rPr lang="zh-CN" altLang="en-US" sz="1200" b="0" i="0" dirty="0">
                <a:solidFill>
                  <a:srgbClr val="333333"/>
                </a:solidFill>
                <a:effectLst/>
                <a:latin typeface="+mn-ea"/>
              </a:rPr>
              <a:t>国际科技合作的现状与建议</a:t>
            </a:r>
            <a:r>
              <a:rPr lang="en-US" altLang="zh-CN" sz="1200" b="0" i="0" dirty="0">
                <a:solidFill>
                  <a:srgbClr val="333333"/>
                </a:solidFill>
                <a:effectLst/>
                <a:latin typeface="+mn-ea"/>
              </a:rPr>
              <a:t>[J].</a:t>
            </a:r>
            <a:r>
              <a:rPr lang="zh-CN" altLang="en-US" sz="1200" b="0" i="0" dirty="0">
                <a:solidFill>
                  <a:srgbClr val="333333"/>
                </a:solidFill>
                <a:effectLst/>
                <a:latin typeface="+mn-ea"/>
              </a:rPr>
              <a:t>黑龙江学</a:t>
            </a:r>
            <a:r>
              <a:rPr lang="en-US" altLang="zh-CN" sz="1200" b="0" i="0" dirty="0">
                <a:solidFill>
                  <a:srgbClr val="333333"/>
                </a:solidFill>
                <a:effectLst/>
                <a:latin typeface="+mn-ea"/>
              </a:rPr>
              <a:t>,2019,10(02):162-164.</a:t>
            </a:r>
            <a:endParaRPr lang="zh-CN" altLang="en-US" sz="1200" dirty="0">
              <a:latin typeface="+mn-ea"/>
            </a:endParaRPr>
          </a:p>
        </p:txBody>
      </p:sp>
    </p:spTree>
    <p:extLst>
      <p:ext uri="{BB962C8B-B14F-4D97-AF65-F5344CB8AC3E}">
        <p14:creationId xmlns:p14="http://schemas.microsoft.com/office/powerpoint/2010/main" val="2405825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66511" y="1484784"/>
            <a:ext cx="8585227" cy="2656205"/>
          </a:xfrm>
          <a:prstGeom prst="rect">
            <a:avLst/>
          </a:prstGeom>
          <a:noFill/>
        </p:spPr>
        <p:txBody>
          <a:bodyPr wrap="square">
            <a:spAutoFit/>
          </a:bodyPr>
          <a:lstStyle/>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南方周末：外方使用了这些数据吗？</a:t>
            </a: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endPar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尹烨：</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2015</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年，项目组用部分交付的数据发了学术论文，刊登在</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自然</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杂志上，当时引起了很大反响。之后，我们受到了</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科技部的处罚，立即停止了之后的研究。</a:t>
            </a:r>
            <a:endParaRPr kumimoji="0" lang="en-US" altLang="zh-CN" sz="2400" b="0" i="0" u="none" strike="noStrike" kern="1200" cap="none" spc="0" normalizeH="0" baseline="0" noProof="0" dirty="0">
              <a:ln>
                <a:noFill/>
              </a:ln>
              <a:solidFill>
                <a:srgbClr val="FF0000"/>
              </a:solidFill>
              <a:effectLst/>
              <a:uLnTx/>
              <a:uFillTx/>
              <a:latin typeface="+mn-ea"/>
              <a:cs typeface="Arial" panose="020B0604020202020204" pitchFamily="34" charset="0"/>
            </a:endParaRPr>
          </a:p>
        </p:txBody>
      </p:sp>
      <p:sp>
        <p:nvSpPr>
          <p:cNvPr id="22" name="文本框 21">
            <a:extLst>
              <a:ext uri="{FF2B5EF4-FFF2-40B4-BE49-F238E27FC236}">
                <a16:creationId xmlns:a16="http://schemas.microsoft.com/office/drawing/2014/main" id="{C05C8A83-DE13-4E5B-9BDE-A04ADD7B2C74}"/>
              </a:ext>
            </a:extLst>
          </p:cNvPr>
          <p:cNvSpPr txBox="1"/>
          <p:nvPr/>
        </p:nvSpPr>
        <p:spPr>
          <a:xfrm>
            <a:off x="2685796" y="6353944"/>
            <a:ext cx="64582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[22]</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华大</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CEO</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尹烨</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科技部为何会罚</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遗传资源失窃怎么回事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https://tech.sina.com.cn/d/i/2018-11-08/doc-ihmutuea8102426.shtml</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grpSp>
        <p:nvGrpSpPr>
          <p:cNvPr id="24" name="组合 23">
            <a:extLst>
              <a:ext uri="{FF2B5EF4-FFF2-40B4-BE49-F238E27FC236}">
                <a16:creationId xmlns:a16="http://schemas.microsoft.com/office/drawing/2014/main" id="{7CEFB2ED-79B8-4E4D-A344-95DC27B769F9}"/>
              </a:ext>
            </a:extLst>
          </p:cNvPr>
          <p:cNvGrpSpPr/>
          <p:nvPr/>
        </p:nvGrpSpPr>
        <p:grpSpPr>
          <a:xfrm>
            <a:off x="6896" y="0"/>
            <a:ext cx="6943343" cy="1211942"/>
            <a:chOff x="148936" y="116632"/>
            <a:chExt cx="6943343" cy="1211942"/>
          </a:xfrm>
        </p:grpSpPr>
        <p:sp>
          <p:nvSpPr>
            <p:cNvPr id="25" name="文本框 24">
              <a:extLst>
                <a:ext uri="{FF2B5EF4-FFF2-40B4-BE49-F238E27FC236}">
                  <a16:creationId xmlns:a16="http://schemas.microsoft.com/office/drawing/2014/main" id="{A479D1D3-09CA-4B6A-8754-3E84D02DA70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6" name="文本框 25">
              <a:extLst>
                <a:ext uri="{FF2B5EF4-FFF2-40B4-BE49-F238E27FC236}">
                  <a16:creationId xmlns:a16="http://schemas.microsoft.com/office/drawing/2014/main" id="{34FBB623-3FC5-47A0-9163-6BE460417E10}"/>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39511" y="1216364"/>
            <a:ext cx="8585227" cy="4707890"/>
          </a:xfrm>
          <a:prstGeom prst="rect">
            <a:avLst/>
          </a:prstGeom>
          <a:noFill/>
        </p:spPr>
        <p:txBody>
          <a:bodyPr wrap="square">
            <a:spAutoFit/>
          </a:bodyPr>
          <a:lstStyle/>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南方周末：但是</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2017</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年，</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又有基于这批数据的新研究</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发表在</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自然</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杂志子刊上，没有任何中国作者，这件事也引起了大家的关注。</a:t>
            </a: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endPar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尹烨：是的，因为我们当时强烈反对再利用这批数据发表新的研究，也写信给了杂志</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要求撤稿</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，现在还保留着当时要求撤稿的邮件。但</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外方坚持要做</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，所以中方全部放弃署名。你们看那篇文章也会知道很不正常，用的</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全部是中国数据，但是没有一个中国人和单位署名</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B9E6EED4-ED19-4545-A51A-FA51F9AF8D48}"/>
              </a:ext>
            </a:extLst>
          </p:cNvPr>
          <p:cNvGrpSpPr/>
          <p:nvPr/>
        </p:nvGrpSpPr>
        <p:grpSpPr>
          <a:xfrm>
            <a:off x="9566" y="0"/>
            <a:ext cx="6943343" cy="1211942"/>
            <a:chOff x="148936" y="116632"/>
            <a:chExt cx="6943343" cy="1211942"/>
          </a:xfrm>
        </p:grpSpPr>
        <p:sp>
          <p:nvSpPr>
            <p:cNvPr id="24" name="文本框 23">
              <a:extLst>
                <a:ext uri="{FF2B5EF4-FFF2-40B4-BE49-F238E27FC236}">
                  <a16:creationId xmlns:a16="http://schemas.microsoft.com/office/drawing/2014/main" id="{4FB2584B-802F-45A3-902B-45D5035C2F73}"/>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B0D3EB99-3195-4A0C-B3C1-D85204F0079E}"/>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7ACCE820-890A-4170-B620-D76A21669D68}"/>
              </a:ext>
            </a:extLst>
          </p:cNvPr>
          <p:cNvSpPr txBox="1"/>
          <p:nvPr/>
        </p:nvSpPr>
        <p:spPr>
          <a:xfrm>
            <a:off x="2685796" y="6353944"/>
            <a:ext cx="64582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[22]</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华大</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CEO</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尹烨</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科技部为何会罚</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遗传资源失窃怎么回事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https://tech.sina.com.cn/d/i/2018-11-08/doc-ihmutuea8102426.shtml</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59706" y="1268062"/>
            <a:ext cx="8670392" cy="4681218"/>
          </a:xfrm>
          <a:prstGeom prst="rect">
            <a:avLst/>
          </a:prstGeom>
          <a:noFill/>
        </p:spPr>
        <p:txBody>
          <a:bodyPr wrap="square">
            <a:spAutoFit/>
          </a:bodyPr>
          <a:lstStyle/>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ë"/>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华大科技在</a:t>
            </a:r>
            <a:r>
              <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2015</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年收到该行政处罚后：</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3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立即</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停止</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该研究工作的执行</a:t>
            </a: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457200" marR="0" lvl="0" indent="-457200" algn="l" defTabSz="914400" rtl="0" eaLnBrk="1" fontAlgn="auto" latinLnBrk="0" hangingPunct="1">
              <a:lnSpc>
                <a:spcPts val="3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立即</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销毁</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该研究工作中所有未出境的遗传资源材料以及相关研究数据</a:t>
            </a: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457200" marR="0" lvl="0" indent="-457200" algn="l" defTabSz="914400" rtl="0" eaLnBrk="1" fontAlgn="auto" latinLnBrk="0" hangingPunct="1">
              <a:lnSpc>
                <a:spcPts val="3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第一时间快速推进</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整改</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工作，对相关合作的资质要求、合作流程、效果评价进行重新规范和全面整改。</a:t>
            </a: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整改期间，华大科技</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暂停</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了涉及</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中国人类遗传资源的国际合作业务</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，期间因故终止合作的项目共计</a:t>
            </a:r>
            <a:r>
              <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12</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个。</a:t>
            </a: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经对整改报告进行</a:t>
            </a:r>
            <a:r>
              <a:rPr kumimoji="0" lang="zh-CN" altLang="en-US" sz="2400" b="0" i="0" u="none" strike="noStrike" kern="1200" cap="none" spc="0" normalizeH="0" baseline="0" noProof="0" dirty="0">
                <a:ln>
                  <a:noFill/>
                </a:ln>
                <a:solidFill>
                  <a:srgbClr val="FF0000"/>
                </a:solidFill>
                <a:effectLst/>
                <a:uLnTx/>
                <a:uFillTx/>
                <a:latin typeface="+mn-ea"/>
                <a:cs typeface="Times New Roman" panose="02020603050405020304" pitchFamily="18" charset="0"/>
              </a:rPr>
              <a:t>核查并现场验收</a:t>
            </a:r>
            <a:r>
              <a:rPr kumimoji="0" lang="zh-CN" altLang="en-US"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后，科技部已批准华大科技恢复开展涉及中国人类遗传资源国际合作工作。</a:t>
            </a:r>
            <a:endParaRPr kumimoji="0" lang="en-US" altLang="zh-CN" sz="24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p:txBody>
      </p:sp>
      <p:grpSp>
        <p:nvGrpSpPr>
          <p:cNvPr id="22" name="组合 21">
            <a:extLst>
              <a:ext uri="{FF2B5EF4-FFF2-40B4-BE49-F238E27FC236}">
                <a16:creationId xmlns:a16="http://schemas.microsoft.com/office/drawing/2014/main" id="{F1B0F13E-6BEA-432E-B457-0C4D0290442F}"/>
              </a:ext>
            </a:extLst>
          </p:cNvPr>
          <p:cNvGrpSpPr/>
          <p:nvPr/>
        </p:nvGrpSpPr>
        <p:grpSpPr>
          <a:xfrm>
            <a:off x="9566" y="0"/>
            <a:ext cx="6943343" cy="1211942"/>
            <a:chOff x="148936" y="116632"/>
            <a:chExt cx="6943343" cy="1211942"/>
          </a:xfrm>
        </p:grpSpPr>
        <p:sp>
          <p:nvSpPr>
            <p:cNvPr id="24" name="文本框 23">
              <a:extLst>
                <a:ext uri="{FF2B5EF4-FFF2-40B4-BE49-F238E27FC236}">
                  <a16:creationId xmlns:a16="http://schemas.microsoft.com/office/drawing/2014/main" id="{6F1ECD65-CEF4-4BC6-A547-AA8281B76F35}"/>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DDF382EE-8EBB-4A53-9784-7590DC5ED955}"/>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D4B740A1-DBD5-4D10-85E5-F7F982BEBB41}"/>
              </a:ext>
            </a:extLst>
          </p:cNvPr>
          <p:cNvSpPr txBox="1"/>
          <p:nvPr/>
        </p:nvSpPr>
        <p:spPr>
          <a:xfrm>
            <a:off x="2355741" y="634770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87635" y="1456657"/>
            <a:ext cx="8670392" cy="38831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插曲：“</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14</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万中国人基因大数据”项目</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14 </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万中国人基因大数据”项目无外方合作机构。研究成果主要为发表在国际学术期刊</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细胞</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上题为</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无创产前基因组学研究揭示多种复杂形状的遗传关联，病毒感染模式以及中国人群历史</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的</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科研成果</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及使用</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此类数据的分析方法</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。本次论文署名的国外作者系学术顾问，并未参与到任何接触到原始数据的分析工作，</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仅在科研思路、算法设计方面给予智力贡献</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，项目</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原始数据均存放于深圳国家基因库</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，项目分析工作均在</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境内由中国科研团队完成。</a:t>
            </a:r>
            <a:endParaRPr kumimoji="0" lang="en-US" altLang="zh-CN" sz="2200" b="0" i="0" u="none" strike="noStrike" kern="1200" cap="none" spc="0" normalizeH="0" baseline="0" noProof="0" dirty="0">
              <a:ln>
                <a:noFill/>
              </a:ln>
              <a:solidFill>
                <a:srgbClr val="FF0000"/>
              </a:solidFill>
              <a:effectLst/>
              <a:uLnTx/>
              <a:uFillTx/>
              <a:latin typeface="+mn-ea"/>
              <a:cs typeface="Arial" panose="020B0604020202020204" pitchFamily="34" charset="0"/>
            </a:endParaRPr>
          </a:p>
          <a:p>
            <a:pPr marL="342900" marR="0" lvl="0" indent="-342900" algn="l" defTabSz="914400" rtl="0" eaLnBrk="1" fontAlgn="auto" latinLnBrk="0" hangingPunct="1">
              <a:lnSpc>
                <a:spcPts val="28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sp>
        <p:nvSpPr>
          <p:cNvPr id="23" name="文本框 22"/>
          <p:cNvSpPr txBox="1"/>
          <p:nvPr/>
        </p:nvSpPr>
        <p:spPr>
          <a:xfrm>
            <a:off x="805877" y="5307041"/>
            <a:ext cx="77920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n-ea"/>
                <a:cs typeface="+mn-cs"/>
              </a:rPr>
              <a:t>《</a:t>
            </a:r>
            <a:r>
              <a:rPr kumimoji="0" lang="zh-CN" altLang="en-US" sz="1800" b="0" i="0" u="none" strike="noStrike" kern="1200" cap="none" spc="0" normalizeH="0" baseline="0" noProof="0" dirty="0">
                <a:ln>
                  <a:noFill/>
                </a:ln>
                <a:solidFill>
                  <a:prstClr val="black"/>
                </a:solidFill>
                <a:effectLst/>
                <a:uLnTx/>
                <a:uFillTx/>
                <a:latin typeface="+mn-ea"/>
                <a:cs typeface="+mn-cs"/>
              </a:rPr>
              <a:t>华大基因被罚！</a:t>
            </a:r>
            <a:r>
              <a:rPr kumimoji="0" lang="en-US" altLang="zh-CN" sz="1800" b="0" i="0" u="none" strike="noStrike" kern="1200" cap="none" spc="0" normalizeH="0" baseline="0" noProof="0" dirty="0">
                <a:ln>
                  <a:noFill/>
                </a:ln>
                <a:solidFill>
                  <a:prstClr val="black"/>
                </a:solidFill>
                <a:effectLst/>
                <a:uLnTx/>
                <a:uFillTx/>
                <a:latin typeface="+mn-ea"/>
                <a:cs typeface="+mn-cs"/>
              </a:rPr>
              <a:t>14</a:t>
            </a:r>
            <a:r>
              <a:rPr kumimoji="0" lang="zh-CN" altLang="en-US" sz="1800" b="0" i="0" u="none" strike="noStrike" kern="1200" cap="none" spc="0" normalizeH="0" baseline="0" noProof="0" dirty="0">
                <a:ln>
                  <a:noFill/>
                </a:ln>
                <a:solidFill>
                  <a:prstClr val="black"/>
                </a:solidFill>
                <a:effectLst/>
                <a:uLnTx/>
                <a:uFillTx/>
                <a:latin typeface="+mn-ea"/>
                <a:cs typeface="+mn-cs"/>
              </a:rPr>
              <a:t>万孕妇基因组已流出国外，细思极恐！</a:t>
            </a:r>
            <a:r>
              <a:rPr kumimoji="0" lang="en-US" altLang="zh-CN" sz="1800" b="0" i="0" u="none" strike="noStrike" kern="1200" cap="none" spc="0" normalizeH="0" baseline="0" noProof="0" dirty="0">
                <a:ln>
                  <a:noFill/>
                </a:ln>
                <a:solidFill>
                  <a:prstClr val="black"/>
                </a:solidFill>
                <a:effectLst/>
                <a:uLnTx/>
                <a:uFillTx/>
                <a:latin typeface="+mn-ea"/>
                <a:cs typeface="+mn-cs"/>
              </a:rPr>
              <a:t>》</a:t>
            </a:r>
            <a:r>
              <a:rPr kumimoji="0" lang="zh-CN" altLang="en-US" sz="1800" b="0" i="0" u="none" strike="noStrike" kern="1200" cap="none" spc="0" normalizeH="0" baseline="0" noProof="0" dirty="0">
                <a:ln>
                  <a:noFill/>
                </a:ln>
                <a:solidFill>
                  <a:prstClr val="black"/>
                </a:solidFill>
                <a:effectLst/>
                <a:uLnTx/>
                <a:uFillTx/>
                <a:latin typeface="+mn-ea"/>
                <a:cs typeface="+mn-cs"/>
              </a:rPr>
              <a:t>“记者金微”</a:t>
            </a:r>
          </a:p>
        </p:txBody>
      </p:sp>
      <p:grpSp>
        <p:nvGrpSpPr>
          <p:cNvPr id="22" name="组合 21">
            <a:extLst>
              <a:ext uri="{FF2B5EF4-FFF2-40B4-BE49-F238E27FC236}">
                <a16:creationId xmlns:a16="http://schemas.microsoft.com/office/drawing/2014/main" id="{A005F8D9-0838-4755-BB73-4E2B21F3F92C}"/>
              </a:ext>
            </a:extLst>
          </p:cNvPr>
          <p:cNvGrpSpPr/>
          <p:nvPr/>
        </p:nvGrpSpPr>
        <p:grpSpPr>
          <a:xfrm>
            <a:off x="0" y="0"/>
            <a:ext cx="6943343" cy="1181627"/>
            <a:chOff x="139370" y="116632"/>
            <a:chExt cx="6943343" cy="1181627"/>
          </a:xfrm>
        </p:grpSpPr>
        <p:sp>
          <p:nvSpPr>
            <p:cNvPr id="24" name="文本框 23">
              <a:extLst>
                <a:ext uri="{FF2B5EF4-FFF2-40B4-BE49-F238E27FC236}">
                  <a16:creationId xmlns:a16="http://schemas.microsoft.com/office/drawing/2014/main" id="{C24F4656-D9B4-49CC-9551-256CF15B7758}"/>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DAAFDDCE-095A-4B6E-8257-9F85A0CE7D73}"/>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990AB7B2-3C16-4630-92B4-98C54CC3BA06}"/>
              </a:ext>
            </a:extLst>
          </p:cNvPr>
          <p:cNvSpPr txBox="1"/>
          <p:nvPr/>
        </p:nvSpPr>
        <p:spPr>
          <a:xfrm>
            <a:off x="2355741" y="634770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36804" y="1474099"/>
            <a:ext cx="8596803" cy="34890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插曲：“</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14</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万中国人基因大数据”项目</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关于“</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14 </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万中国人基因大数据”研究的知情权，华大研究团队严格遵从</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人类遗传资源管理暂行办法</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和生命伦理原则规范。在进行无创产前基因检测前，受检者会签署</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知情同意书</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，明确其是否同意样本和数据供科学研究。本次研究选取的</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14</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万中国人基因大数据来自同意将样本和数据供科学研究的受检者。本研究披露的是</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群体分析结果，不包含任何可识别个人身份信息</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，不存在泄露个人隐私的风险。</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9" name="组合 18">
            <a:extLst>
              <a:ext uri="{FF2B5EF4-FFF2-40B4-BE49-F238E27FC236}">
                <a16:creationId xmlns:a16="http://schemas.microsoft.com/office/drawing/2014/main" id="{9D5F6668-D314-449E-B3BD-783E8FBA6DEC}"/>
              </a:ext>
            </a:extLst>
          </p:cNvPr>
          <p:cNvGrpSpPr/>
          <p:nvPr/>
        </p:nvGrpSpPr>
        <p:grpSpPr>
          <a:xfrm>
            <a:off x="0" y="0"/>
            <a:ext cx="6943343" cy="1181627"/>
            <a:chOff x="139370" y="116632"/>
            <a:chExt cx="6943343" cy="1181627"/>
          </a:xfrm>
        </p:grpSpPr>
        <p:sp>
          <p:nvSpPr>
            <p:cNvPr id="21" name="文本框 20">
              <a:extLst>
                <a:ext uri="{FF2B5EF4-FFF2-40B4-BE49-F238E27FC236}">
                  <a16:creationId xmlns:a16="http://schemas.microsoft.com/office/drawing/2014/main" id="{31380C1E-8E45-4870-8940-B49D8ED2B9A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3" name="文本框 22">
              <a:extLst>
                <a:ext uri="{FF2B5EF4-FFF2-40B4-BE49-F238E27FC236}">
                  <a16:creationId xmlns:a16="http://schemas.microsoft.com/office/drawing/2014/main" id="{D692EFE9-C064-4212-87D4-6DE232AEC380}"/>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38" name="文本框 37">
            <a:extLst>
              <a:ext uri="{FF2B5EF4-FFF2-40B4-BE49-F238E27FC236}">
                <a16:creationId xmlns:a16="http://schemas.microsoft.com/office/drawing/2014/main" id="{6A2FFE91-13CD-4A6A-8F4C-678440EB82C8}"/>
              </a:ext>
            </a:extLst>
          </p:cNvPr>
          <p:cNvSpPr txBox="1"/>
          <p:nvPr/>
        </p:nvSpPr>
        <p:spPr>
          <a:xfrm>
            <a:off x="2355741" y="638425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51520" y="1456657"/>
            <a:ext cx="8363576" cy="34755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插曲：“</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14</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万中国人基因大数据”项目</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关于数据安全性问题，本次研究全部在境内完成，样本及数据保留在深圳国家基因库，不存在遗传资源数据出境的情况。</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3000"/>
              </a:lnSpc>
              <a:spcBef>
                <a:spcPts val="0"/>
              </a:spcBef>
              <a:spcAft>
                <a:spcPts val="0"/>
              </a:spcAft>
              <a:buClrTx/>
              <a:buSzTx/>
              <a:buFont typeface="Webdings" panose="05030102010509060703" pitchFamily="18" charset="2"/>
              <a:buChar char=""/>
              <a:tabLst/>
              <a:defRPr/>
            </a:pPr>
            <a:r>
              <a:rPr kumimoji="0" lang="zh-CN" altLang="en-US" sz="2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深圳国家基因库生物样本库建设已获得科技部批准，建立了完整、严格的数据安全和隐私保护体系，实行全流程监督，并通过了</a:t>
            </a:r>
            <a:r>
              <a:rPr kumimoji="0" lang="en-US" altLang="zh-CN" sz="2200" b="0" i="0" u="none" strike="noStrike" kern="1200" cap="none" spc="0" normalizeH="0" baseline="0" noProof="0" dirty="0">
                <a:ln>
                  <a:noFill/>
                </a:ln>
                <a:solidFill>
                  <a:prstClr val="black"/>
                </a:solidFill>
                <a:effectLst/>
                <a:uLnTx/>
                <a:uFillTx/>
                <a:latin typeface="+mn-ea"/>
                <a:cs typeface="Times New Roman" panose="02020603050405020304" pitchFamily="18" charset="0"/>
              </a:rPr>
              <a:t>ISO/IEC27001:2013</a:t>
            </a:r>
            <a:r>
              <a:rPr kumimoji="0" lang="zh-CN" altLang="en-US" sz="2200" b="0" i="0" u="none" strike="noStrike" kern="1200" cap="none" spc="0" normalizeH="0" baseline="0" noProof="0" dirty="0">
                <a:ln>
                  <a:noFill/>
                </a:ln>
                <a:solidFill>
                  <a:prstClr val="black"/>
                </a:solidFill>
                <a:effectLst/>
                <a:uLnTx/>
                <a:uFillTx/>
                <a:latin typeface="+mn-ea"/>
                <a:cs typeface="Times New Roman" panose="02020603050405020304" pitchFamily="18" charset="0"/>
              </a:rPr>
              <a:t>信息安全管理体系现场评审，以及国家信息安全等级保护</a:t>
            </a:r>
            <a:r>
              <a:rPr kumimoji="0" lang="en-US" altLang="zh-CN" sz="2200" b="0" i="0" u="none" strike="noStrike" kern="1200" cap="none" spc="0" normalizeH="0" baseline="0" noProof="0" dirty="0">
                <a:ln>
                  <a:noFill/>
                </a:ln>
                <a:solidFill>
                  <a:prstClr val="black"/>
                </a:solidFill>
                <a:effectLst/>
                <a:uLnTx/>
                <a:uFillTx/>
                <a:latin typeface="+mn-ea"/>
                <a:cs typeface="Times New Roman" panose="02020603050405020304" pitchFamily="18" charset="0"/>
              </a:rPr>
              <a:t>3</a:t>
            </a:r>
            <a:r>
              <a:rPr kumimoji="0" lang="zh-CN" altLang="en-US" sz="2200" b="0" i="0" u="none" strike="noStrike" kern="1200" cap="none" spc="0" normalizeH="0" baseline="0" noProof="0" dirty="0">
                <a:ln>
                  <a:noFill/>
                </a:ln>
                <a:solidFill>
                  <a:prstClr val="black"/>
                </a:solidFill>
                <a:effectLst/>
                <a:uLnTx/>
                <a:uFillTx/>
                <a:latin typeface="+mn-ea"/>
                <a:cs typeface="Times New Roman" panose="02020603050405020304" pitchFamily="18" charset="0"/>
              </a:rPr>
              <a:t>级的认证。</a:t>
            </a:r>
            <a:endParaRPr kumimoji="0" lang="en-US" altLang="zh-CN" sz="2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p:txBody>
      </p:sp>
      <p:grpSp>
        <p:nvGrpSpPr>
          <p:cNvPr id="22" name="组合 21">
            <a:extLst>
              <a:ext uri="{FF2B5EF4-FFF2-40B4-BE49-F238E27FC236}">
                <a16:creationId xmlns:a16="http://schemas.microsoft.com/office/drawing/2014/main" id="{CD9CE955-1BEA-4BD2-AEBF-E610A37EBF55}"/>
              </a:ext>
            </a:extLst>
          </p:cNvPr>
          <p:cNvGrpSpPr/>
          <p:nvPr/>
        </p:nvGrpSpPr>
        <p:grpSpPr>
          <a:xfrm>
            <a:off x="0" y="-23149"/>
            <a:ext cx="6943343" cy="1181627"/>
            <a:chOff x="139370" y="116632"/>
            <a:chExt cx="6943343" cy="1181627"/>
          </a:xfrm>
        </p:grpSpPr>
        <p:sp>
          <p:nvSpPr>
            <p:cNvPr id="24" name="文本框 23">
              <a:extLst>
                <a:ext uri="{FF2B5EF4-FFF2-40B4-BE49-F238E27FC236}">
                  <a16:creationId xmlns:a16="http://schemas.microsoft.com/office/drawing/2014/main" id="{7CE6CCD0-090D-425B-B3C8-C861ECC8C7C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1CDF63B8-AED5-43DC-A1EB-D8D8A63BD70C}"/>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26" name="文本框 25">
            <a:extLst>
              <a:ext uri="{FF2B5EF4-FFF2-40B4-BE49-F238E27FC236}">
                <a16:creationId xmlns:a16="http://schemas.microsoft.com/office/drawing/2014/main" id="{0790FFF3-E7C4-4F79-8F5C-CCE5485D7C8E}"/>
              </a:ext>
            </a:extLst>
          </p:cNvPr>
          <p:cNvSpPr txBox="1"/>
          <p:nvPr/>
        </p:nvSpPr>
        <p:spPr>
          <a:xfrm>
            <a:off x="2355741" y="6384259"/>
            <a:ext cx="67882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http://pdf.dfcfw.com/pdf/H2_AN201810281223385528_1.pdf</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25431" y="872141"/>
            <a:ext cx="8670392"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复旦大学附属华山医院</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〔2015〕1</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 </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、深圳华大基因科技服务有限公司</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〔2015〕2</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：本事件。</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苏州药明康德公司</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〔2016〕1</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：未经许可将</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5165</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份人类遗传资源（</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人血清</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）作为犬血浆违规出境。</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阿斯利康投资（中国）有限公司</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〔2018〕1</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、厦门艾德生物医药科技股份有限公司</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〔2018〕2</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、昆皓睿诚医药研发</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北京</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有限公司</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（国科罚</a:t>
            </a:r>
            <a:r>
              <a:rPr kumimoji="0" lang="en-US" altLang="zh-CN" sz="1800" b="0" i="0" u="none" strike="noStrike" kern="1200" cap="none" spc="0" normalizeH="0" baseline="0" noProof="0" dirty="0">
                <a:ln>
                  <a:noFill/>
                </a:ln>
                <a:solidFill>
                  <a:prstClr val="black"/>
                </a:solidFill>
                <a:effectLst/>
                <a:uLnTx/>
                <a:uFillTx/>
                <a:latin typeface="+mn-ea"/>
                <a:cs typeface="Arial" panose="020B0604020202020204" pitchFamily="34" charset="0"/>
              </a:rPr>
              <a:t>〔2018〕3</a:t>
            </a:r>
            <a:r>
              <a:rPr kumimoji="0" lang="zh-CN" altLang="en-US" sz="1800" b="0" i="0" u="none" strike="noStrike" kern="1200" cap="none" spc="0" normalizeH="0" baseline="0" noProof="0" dirty="0">
                <a:ln>
                  <a:noFill/>
                </a:ln>
                <a:solidFill>
                  <a:prstClr val="black"/>
                </a:solidFill>
                <a:effectLst/>
                <a:uLnTx/>
                <a:uFillTx/>
                <a:latin typeface="+mn-ea"/>
                <a:cs typeface="Arial" panose="020B0604020202020204" pitchFamily="34" charset="0"/>
              </a:rPr>
              <a:t>号）</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　阿斯利康未经许可将</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已获批项目的剩余样本</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转运至厦门艾德生物医药科技股份有限公司和昆皓睿诚医药研发</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北京</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有限公司，</a:t>
            </a:r>
            <a:r>
              <a:rPr kumimoji="0" lang="zh-CN" altLang="en-US" sz="2400" b="0" i="0" u="none" strike="noStrike" kern="1200" cap="none" spc="0" normalizeH="0" baseline="0" noProof="0" dirty="0">
                <a:ln>
                  <a:noFill/>
                </a:ln>
                <a:solidFill>
                  <a:srgbClr val="FF0000"/>
                </a:solidFill>
                <a:effectLst/>
                <a:uLnTx/>
                <a:uFillTx/>
                <a:latin typeface="+mn-ea"/>
                <a:cs typeface="Arial" panose="020B0604020202020204" pitchFamily="34" charset="0"/>
              </a:rPr>
              <a:t>开展超出审批范围的科研活动</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sp>
        <p:nvSpPr>
          <p:cNvPr id="19" name="文本框 18"/>
          <p:cNvSpPr txBox="1"/>
          <p:nvPr/>
        </p:nvSpPr>
        <p:spPr>
          <a:xfrm>
            <a:off x="2685796" y="6506586"/>
            <a:ext cx="645820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 [23] https://fuwu.most.gov.cn/html/rlycxzcf/index.html?tab=static</a:t>
            </a:r>
            <a:r>
              <a:rPr kumimoji="0" lang="en-US" altLang="zh-CN"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2" name="组合 21">
            <a:extLst>
              <a:ext uri="{FF2B5EF4-FFF2-40B4-BE49-F238E27FC236}">
                <a16:creationId xmlns:a16="http://schemas.microsoft.com/office/drawing/2014/main" id="{D36DE3D3-BFF7-4686-B382-23B7EF805613}"/>
              </a:ext>
            </a:extLst>
          </p:cNvPr>
          <p:cNvGrpSpPr/>
          <p:nvPr/>
        </p:nvGrpSpPr>
        <p:grpSpPr>
          <a:xfrm>
            <a:off x="0" y="15125"/>
            <a:ext cx="6943343" cy="1181627"/>
            <a:chOff x="139370" y="116632"/>
            <a:chExt cx="6943343" cy="1181627"/>
          </a:xfrm>
        </p:grpSpPr>
        <p:sp>
          <p:nvSpPr>
            <p:cNvPr id="24" name="文本框 23">
              <a:extLst>
                <a:ext uri="{FF2B5EF4-FFF2-40B4-BE49-F238E27FC236}">
                  <a16:creationId xmlns:a16="http://schemas.microsoft.com/office/drawing/2014/main" id="{EBC2F9C5-743C-4489-B0C3-3174F226CBDE}"/>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7C487EFA-57A9-46A1-BF81-1CFEA8A43CCC}"/>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86967" y="1052736"/>
            <a:ext cx="8664086" cy="489364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美国：</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澄清域外合法使用数据法</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hlinkClick r:id="rId3"/>
              </a:rPr>
              <a:t>https://www.congress.gov/bill/115th-congress/house-bill/4943</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欧盟：</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通用数据保护条例</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p>
          <a:p>
            <a:pPr lvl="1"/>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hlinkClick r:id="rId4"/>
              </a:rPr>
              <a:t>https://eur-lex.europa.eu/legal-content/EN/TXT/?uri=CELEX%3A32016R0679</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中国：</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中华人民共和国人类遗传资源管理条例</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hlinkClick r:id="rId5"/>
              </a:rPr>
              <a:t>http://www.gov.cn/zhengce/content/2019-06/10/content_5398829.htm</a:t>
            </a:r>
            <a:r>
              <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旨在保护本区域内的数据，防止境外不当使用。</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2AE20EA5-5219-44DE-BD00-7B62BB7DDC95}"/>
              </a:ext>
            </a:extLst>
          </p:cNvPr>
          <p:cNvGrpSpPr/>
          <p:nvPr/>
        </p:nvGrpSpPr>
        <p:grpSpPr>
          <a:xfrm>
            <a:off x="0" y="15125"/>
            <a:ext cx="6943343" cy="1181627"/>
            <a:chOff x="139370" y="116632"/>
            <a:chExt cx="6943343" cy="1181627"/>
          </a:xfrm>
        </p:grpSpPr>
        <p:sp>
          <p:nvSpPr>
            <p:cNvPr id="24" name="文本框 23">
              <a:extLst>
                <a:ext uri="{FF2B5EF4-FFF2-40B4-BE49-F238E27FC236}">
                  <a16:creationId xmlns:a16="http://schemas.microsoft.com/office/drawing/2014/main" id="{755ADC38-ACB7-40BA-8623-2231D5129B3F}"/>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85326635-1B35-4C59-ACC7-78BDC2CBCF15}"/>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29737" y="975065"/>
            <a:ext cx="8670392" cy="5053628"/>
          </a:xfrm>
          <a:prstGeom prst="rect">
            <a:avLst/>
          </a:prstGeom>
          <a:no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n-ea"/>
                <a:cs typeface="Arial" panose="020B0604020202020204" pitchFamily="34" charset="0"/>
              </a:rPr>
              <a:t>第二十二条　</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利用我国人类遗传资源开展国际合作科学研究的，应当符合下列条件，并由合作双方</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共同提出申请</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，经</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国务院科学技术行政部门</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批准：</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（一）对我国公众健康、国家安全和社会公共利益没有危害；</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（二）合作双方为具有法人资格的中方单位、外方单位，并具有开展相关工作的基础和能力；</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（三）合作研究目的和内容明确、合法，期限合理；</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（四）合作研究方案合理；</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（五）拟使用的人类遗传资源来源合法，种类、数量与研究内容相符；</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（六）通过合作双方各自所在国（地区）的伦理审查；</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（七）研究成果归属明确，有合理明确的利益分配方案。</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为获得</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相关药品和医疗器械在我国上市许可</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，在临床机构利用我国人类遗传资源开展国际合作</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临床试验、不涉及人类遗传资源材料出境</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的，不需要审批。但是，合作双方在开展临床试验前应当将拟使用的人类遗传资源种类、数量及其用途向国务院科学技术行政部门</a:t>
            </a:r>
            <a:r>
              <a:rPr kumimoji="0" lang="zh-CN" altLang="en-US" sz="2000" b="0" i="0" u="none" strike="noStrike" kern="1200" cap="none" spc="0" normalizeH="0" baseline="0" noProof="0" dirty="0">
                <a:ln>
                  <a:noFill/>
                </a:ln>
                <a:solidFill>
                  <a:srgbClr val="FF0000"/>
                </a:solidFill>
                <a:effectLst/>
                <a:uLnTx/>
                <a:uFillTx/>
                <a:latin typeface="+mn-ea"/>
                <a:cs typeface="Arial" panose="020B0604020202020204" pitchFamily="34" charset="0"/>
              </a:rPr>
              <a:t>备案</a:t>
            </a:r>
            <a:r>
              <a:rPr kumimoji="0" lang="zh-CN" altLang="en-US" sz="2000" b="0" i="0" u="none" strike="noStrike" kern="1200" cap="none" spc="0" normalizeH="0" baseline="0" noProof="0" dirty="0">
                <a:ln>
                  <a:noFill/>
                </a:ln>
                <a:solidFill>
                  <a:prstClr val="black"/>
                </a:solidFill>
                <a:effectLst/>
                <a:uLnTx/>
                <a:uFillTx/>
                <a:latin typeface="+mn-ea"/>
                <a:cs typeface="Arial" panose="020B0604020202020204" pitchFamily="34" charset="0"/>
              </a:rPr>
              <a:t>。国务院科学技术行政部门和省、自治区、直辖市人民政府科学技术行政部门加强对备案事项的监管。</a:t>
            </a:r>
            <a:endParaRPr kumimoji="0" lang="en-US" altLang="zh-CN" sz="20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sp>
        <p:nvSpPr>
          <p:cNvPr id="24" name="文本框 23"/>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[24]《</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中华人民共和国人类遗传资源管理条例</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http://www.gov.cn/zhengce/content/2019-06/10/content_5398829.htm</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grpSp>
        <p:nvGrpSpPr>
          <p:cNvPr id="22" name="组合 21">
            <a:extLst>
              <a:ext uri="{FF2B5EF4-FFF2-40B4-BE49-F238E27FC236}">
                <a16:creationId xmlns:a16="http://schemas.microsoft.com/office/drawing/2014/main" id="{B17DE025-A6AE-4184-B863-8D64BA0414BC}"/>
              </a:ext>
            </a:extLst>
          </p:cNvPr>
          <p:cNvGrpSpPr/>
          <p:nvPr/>
        </p:nvGrpSpPr>
        <p:grpSpPr>
          <a:xfrm>
            <a:off x="0" y="15125"/>
            <a:ext cx="6943343" cy="1181627"/>
            <a:chOff x="139370" y="116632"/>
            <a:chExt cx="6943343" cy="1181627"/>
          </a:xfrm>
        </p:grpSpPr>
        <p:sp>
          <p:nvSpPr>
            <p:cNvPr id="25" name="文本框 24">
              <a:extLst>
                <a:ext uri="{FF2B5EF4-FFF2-40B4-BE49-F238E27FC236}">
                  <a16:creationId xmlns:a16="http://schemas.microsoft.com/office/drawing/2014/main" id="{741B626A-D9B9-4CD2-B208-C15155EF7A9B}"/>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6" name="文本框 25">
              <a:extLst>
                <a:ext uri="{FF2B5EF4-FFF2-40B4-BE49-F238E27FC236}">
                  <a16:creationId xmlns:a16="http://schemas.microsoft.com/office/drawing/2014/main" id="{AE552751-39EF-48B6-962D-4CF4125ABC17}"/>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80220" y="1052736"/>
            <a:ext cx="8416010" cy="5145639"/>
          </a:xfrm>
          <a:prstGeom prst="rect">
            <a:avLst/>
          </a:prstGeom>
          <a:noFill/>
        </p:spPr>
        <p:txBody>
          <a:bodyPr wrap="square">
            <a:spAutoFit/>
          </a:bodyPr>
          <a:lstStyle/>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启示</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342900" marR="0" lvl="0" indent="-342900" algn="l" defTabSz="914400" rtl="0" eaLnBrk="1" fontAlgn="auto" latinLnBrk="0" hangingPunct="1">
              <a:lnSpc>
                <a:spcPts val="4000"/>
              </a:lnSpc>
              <a:spcBef>
                <a:spcPts val="0"/>
              </a:spcBef>
              <a:spcAft>
                <a:spcPts val="0"/>
              </a:spcAft>
              <a:buClrTx/>
              <a:buSzTx/>
              <a:buFont typeface="Webdings" panose="05030102010509060703"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加强安全意识，敏感信息和资源的处理、保存要严格遵循法律法规。</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加强企业、团队的管理。</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mn-ea"/>
                <a:cs typeface="Arial" panose="020B0604020202020204" pitchFamily="34" charset="0"/>
              </a:rPr>
              <a:t>团队间合作要严格审核，避免出现疏忽。</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457200" marR="0" lvl="0" indent="-457200" algn="l" defTabSz="914400" rtl="0" eaLnBrk="1" fontAlgn="auto" latinLnBrk="0" hangingPunct="1">
              <a:lnSpc>
                <a:spcPts val="4000"/>
              </a:lnSpc>
              <a:spcBef>
                <a:spcPts val="0"/>
              </a:spcBef>
              <a:spcAft>
                <a:spcPts val="0"/>
              </a:spcAft>
              <a:buClrTx/>
              <a:buSzTx/>
              <a:buFont typeface="+mj-lt"/>
              <a:buAutoNum type="arabicPeriod"/>
              <a:tabLst/>
              <a:defRPr/>
            </a:pPr>
            <a:r>
              <a:rPr lang="zh-CN" altLang="en-US" sz="2400" dirty="0">
                <a:solidFill>
                  <a:prstClr val="black"/>
                </a:solidFill>
                <a:latin typeface="+mn-ea"/>
                <a:cs typeface="Arial" panose="020B0604020202020204" pitchFamily="34" charset="0"/>
              </a:rPr>
              <a:t>审批机关也要严格进行审批与后续跟踪监管。</a:t>
            </a:r>
            <a:endParaRPr kumimoji="0" lang="en-US" altLang="zh-CN" sz="24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22" name="组合 21">
            <a:extLst>
              <a:ext uri="{FF2B5EF4-FFF2-40B4-BE49-F238E27FC236}">
                <a16:creationId xmlns:a16="http://schemas.microsoft.com/office/drawing/2014/main" id="{8DDFA45F-D232-4DEA-9D07-854F6E72AAAF}"/>
              </a:ext>
            </a:extLst>
          </p:cNvPr>
          <p:cNvGrpSpPr/>
          <p:nvPr/>
        </p:nvGrpSpPr>
        <p:grpSpPr>
          <a:xfrm>
            <a:off x="0" y="15125"/>
            <a:ext cx="6943343" cy="1181627"/>
            <a:chOff x="139370" y="116632"/>
            <a:chExt cx="6943343" cy="1181627"/>
          </a:xfrm>
        </p:grpSpPr>
        <p:sp>
          <p:nvSpPr>
            <p:cNvPr id="24" name="文本框 23">
              <a:extLst>
                <a:ext uri="{FF2B5EF4-FFF2-40B4-BE49-F238E27FC236}">
                  <a16:creationId xmlns:a16="http://schemas.microsoft.com/office/drawing/2014/main" id="{4A9D0B5A-A176-4219-9D66-38296EAB61D0}"/>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25" name="文本框 24">
              <a:extLst>
                <a:ext uri="{FF2B5EF4-FFF2-40B4-BE49-F238E27FC236}">
                  <a16:creationId xmlns:a16="http://schemas.microsoft.com/office/drawing/2014/main" id="{46A26393-7CB4-44CF-8E9F-91487C511A8C}"/>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走出去</a:t>
            </a:r>
            <a:r>
              <a:rPr lang="zh-CN" altLang="en-US" sz="2000" dirty="0"/>
              <a:t>”</a:t>
            </a:r>
          </a:p>
        </p:txBody>
      </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6943342" cy="738664"/>
          </a:xfrm>
          <a:prstGeom prst="rect">
            <a:avLst/>
          </a:prstGeom>
          <a:noFill/>
        </p:spPr>
        <p:txBody>
          <a:bodyPr wrap="square" rtlCol="0">
            <a:spAutoFit/>
          </a:bodyPr>
          <a:lstStyle/>
          <a:p>
            <a:pPr marL="342900" indent="-342900">
              <a:buAutoNum type="arabicPeriod"/>
            </a:pPr>
            <a:r>
              <a:rPr lang="zh-CN" altLang="en-US" sz="2400" dirty="0"/>
              <a:t>《“十三五”国际科技创新合作专项规划》</a:t>
            </a:r>
            <a:endParaRPr lang="en-US" altLang="zh-CN" sz="2400" dirty="0"/>
          </a:p>
          <a:p>
            <a:endParaRPr lang="en-US" altLang="zh-CN" dirty="0"/>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537900"/>
            <a:ext cx="7416824" cy="630942"/>
          </a:xfrm>
          <a:prstGeom prst="rect">
            <a:avLst/>
          </a:prstGeom>
          <a:noFill/>
        </p:spPr>
        <p:txBody>
          <a:bodyPr wrap="square" rtlCol="0">
            <a:spAutoFit/>
          </a:bodyPr>
          <a:lstStyle/>
          <a:p>
            <a:r>
              <a:rPr lang="en-US" altLang="zh-CN" sz="2400" dirty="0">
                <a:solidFill>
                  <a:schemeClr val="bg1">
                    <a:lumMod val="85000"/>
                  </a:schemeClr>
                </a:solidFill>
              </a:rPr>
              <a:t>2.  </a:t>
            </a:r>
            <a:r>
              <a:rPr lang="zh-CN" altLang="en-US" sz="2400" dirty="0">
                <a:solidFill>
                  <a:schemeClr val="bg1">
                    <a:lumMod val="85000"/>
                  </a:schemeClr>
                </a:solidFill>
              </a:rPr>
              <a:t>《推进“一带一路”建设科技创新合作专项规划》</a:t>
            </a:r>
            <a:endParaRPr lang="en-US" altLang="zh-CN" sz="2400" dirty="0">
              <a:solidFill>
                <a:schemeClr val="bg1">
                  <a:lumMod val="85000"/>
                </a:schemeClr>
              </a:solidFill>
            </a:endParaRPr>
          </a:p>
          <a:p>
            <a:endParaRPr lang="en-US" altLang="zh-CN" sz="1100" dirty="0"/>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09021"/>
            <a:ext cx="7920880" cy="830997"/>
          </a:xfrm>
          <a:prstGeom prst="rect">
            <a:avLst/>
          </a:prstGeom>
          <a:noFill/>
        </p:spPr>
        <p:txBody>
          <a:bodyPr wrap="square" rtlCol="0">
            <a:spAutoFit/>
          </a:bodyPr>
          <a:lstStyle/>
          <a:p>
            <a:r>
              <a:rPr lang="en-US" altLang="zh-CN" sz="2400" dirty="0">
                <a:solidFill>
                  <a:schemeClr val="bg1">
                    <a:lumMod val="85000"/>
                  </a:schemeClr>
                </a:solidFill>
              </a:rPr>
              <a:t>3. </a:t>
            </a:r>
            <a:r>
              <a:rPr lang="en-US" altLang="zh-CN" sz="2400" b="0" i="0" dirty="0">
                <a:solidFill>
                  <a:schemeClr val="bg1">
                    <a:lumMod val="85000"/>
                  </a:schemeClr>
                </a:solidFill>
                <a:effectLst/>
                <a:latin typeface="arial" panose="020B0604020202020204" pitchFamily="34" charset="0"/>
              </a:rPr>
              <a:t>《</a:t>
            </a:r>
            <a:r>
              <a:rPr lang="zh-CN" altLang="en-US" sz="2400" b="0" i="0" dirty="0">
                <a:solidFill>
                  <a:schemeClr val="bg1">
                    <a:lumMod val="85000"/>
                  </a:schemeClr>
                </a:solidFill>
                <a:effectLst/>
                <a:latin typeface="arial" panose="020B0604020202020204" pitchFamily="34" charset="0"/>
              </a:rPr>
              <a:t>国家重点研发计划 “政府间国际科技创新合作”重点            专项</a:t>
            </a:r>
            <a:r>
              <a:rPr lang="en-US" altLang="zh-CN" sz="2400" b="0" i="0" dirty="0">
                <a:solidFill>
                  <a:schemeClr val="bg1">
                    <a:lumMod val="85000"/>
                  </a:schemeClr>
                </a:solidFill>
                <a:effectLst/>
                <a:latin typeface="arial" panose="020B0604020202020204" pitchFamily="34" charset="0"/>
              </a:rPr>
              <a:t>2020</a:t>
            </a:r>
            <a:r>
              <a:rPr lang="zh-CN" altLang="en-US" sz="2400" b="0" i="0" dirty="0">
                <a:solidFill>
                  <a:schemeClr val="bg1">
                    <a:lumMod val="85000"/>
                  </a:schemeClr>
                </a:solidFill>
                <a:effectLst/>
                <a:latin typeface="arial" panose="020B0604020202020204" pitchFamily="34" charset="0"/>
              </a:rPr>
              <a:t>年度项目申报指南</a:t>
            </a:r>
            <a:r>
              <a:rPr lang="en-US" altLang="zh-CN" sz="2400" b="0" i="0" dirty="0">
                <a:solidFill>
                  <a:schemeClr val="bg1">
                    <a:lumMod val="85000"/>
                  </a:schemeClr>
                </a:solidFill>
                <a:effectLst/>
                <a:latin typeface="arial" panose="020B0604020202020204" pitchFamily="34" charset="0"/>
              </a:rPr>
              <a:t>》</a:t>
            </a:r>
            <a:endParaRPr lang="zh-CN" altLang="en-US" sz="2400" dirty="0">
              <a:solidFill>
                <a:schemeClr val="bg1">
                  <a:lumMod val="85000"/>
                </a:schemeClr>
              </a:solidFill>
            </a:endParaRPr>
          </a:p>
        </p:txBody>
      </p:sp>
      <p:sp>
        <p:nvSpPr>
          <p:cNvPr id="9" name="文本框 8">
            <a:extLst>
              <a:ext uri="{FF2B5EF4-FFF2-40B4-BE49-F238E27FC236}">
                <a16:creationId xmlns:a16="http://schemas.microsoft.com/office/drawing/2014/main" id="{9C9E58AC-F96D-4971-A8B2-B3CE66D4A073}"/>
              </a:ext>
            </a:extLst>
          </p:cNvPr>
          <p:cNvSpPr txBox="1"/>
          <p:nvPr/>
        </p:nvSpPr>
        <p:spPr>
          <a:xfrm>
            <a:off x="4155239" y="4941168"/>
            <a:ext cx="360040" cy="779572"/>
          </a:xfrm>
          <a:prstGeom prst="rect">
            <a:avLst/>
          </a:prstGeom>
          <a:noFill/>
        </p:spPr>
        <p:txBody>
          <a:bodyPr wrap="square" rtlCol="0">
            <a:spAutoFit/>
          </a:bodyPr>
          <a:lstStyle/>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endParaRPr lang="zh-CN" altLang="en-US" sz="2800" dirty="0">
              <a:solidFill>
                <a:schemeClr val="bg1">
                  <a:lumMod val="8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674967"/>
                <a:ext cx="7749063" cy="841577"/>
              </a:xfrm>
              <a:prstGeom prst="rect">
                <a:avLst/>
              </a:prstGeom>
              <a:noFill/>
            </p:spPr>
            <p:txBody>
              <a:bodyPr wrap="square" rtlCol="0">
                <a:spAutoFit/>
              </a:bodyPr>
              <a:lstStyle/>
              <a:p>
                <a:r>
                  <a:rPr lang="zh-CN" altLang="en-US" sz="1600" b="0" i="0" dirty="0">
                    <a:solidFill>
                      <a:srgbClr val="404040"/>
                    </a:solidFill>
                    <a:effectLst/>
                    <a:latin typeface="+mn-ea"/>
                  </a:rPr>
                  <a:t>深入贯彻新时期我国总体外交战略方针，切实发挥国际科技创新合作巩固双边、多边合作关系的引领和催化剂作用，深化政府间科技创新合作，深度参与国际科技创新合作治</a:t>
                </a:r>
                <a14:m>
                  <m:oMath xmlns:m="http://schemas.openxmlformats.org/officeDocument/2006/math">
                    <m:sSup>
                      <m:sSupPr>
                        <m:ctrlPr>
                          <a:rPr lang="en-US" altLang="zh-CN" sz="1600" b="0" i="1" dirty="0" smtClean="0">
                            <a:solidFill>
                              <a:srgbClr val="404040"/>
                            </a:solidFill>
                            <a:effectLst/>
                            <a:latin typeface="Cambria Math" panose="02040503050406030204" pitchFamily="18" charset="0"/>
                          </a:rPr>
                        </m:ctrlPr>
                      </m:sSupPr>
                      <m:e>
                        <m:r>
                          <a:rPr lang="zh-CN" altLang="en-US" sz="1600" i="1" dirty="0">
                            <a:solidFill>
                              <a:srgbClr val="404040"/>
                            </a:solidFill>
                            <a:latin typeface="Cambria Math" panose="02040503050406030204" pitchFamily="18" charset="0"/>
                          </a:rPr>
                          <m:t>理</m:t>
                        </m:r>
                      </m:e>
                      <m:sup>
                        <m:r>
                          <a:rPr lang="en-US" altLang="zh-CN" sz="1600" b="0" i="1" dirty="0" smtClean="0">
                            <a:solidFill>
                              <a:srgbClr val="404040"/>
                            </a:solidFill>
                            <a:effectLst/>
                            <a:latin typeface="Cambria Math" panose="02040503050406030204" pitchFamily="18" charset="0"/>
                          </a:rPr>
                          <m:t>[2]</m:t>
                        </m:r>
                      </m:sup>
                    </m:sSup>
                    <m:r>
                      <a:rPr lang="zh-CN" altLang="en-US" sz="1600" i="1" dirty="0">
                        <a:solidFill>
                          <a:srgbClr val="404040"/>
                        </a:solidFill>
                        <a:latin typeface="Cambria Math" panose="02040503050406030204" pitchFamily="18" charset="0"/>
                      </a:rPr>
                      <m:t>。</m:t>
                    </m:r>
                  </m:oMath>
                </a14:m>
                <a:endParaRPr lang="zh-CN" altLang="en-US" sz="1600" dirty="0">
                  <a:latin typeface="+mn-ea"/>
                </a:endParaRP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674967"/>
                <a:ext cx="7749063" cy="841577"/>
              </a:xfrm>
              <a:prstGeom prst="rect">
                <a:avLst/>
              </a:prstGeom>
              <a:blipFill>
                <a:blip r:embed="rId3"/>
                <a:stretch>
                  <a:fillRect l="-472" t="-2174"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996952"/>
                <a:ext cx="7848872" cy="605871"/>
              </a:xfrm>
              <a:prstGeom prst="rect">
                <a:avLst/>
              </a:prstGeom>
              <a:noFill/>
            </p:spPr>
            <p:txBody>
              <a:bodyPr wrap="square" rtlCol="0">
                <a:spAutoFit/>
              </a:bodyPr>
              <a:lstStyle/>
              <a:p>
                <a:r>
                  <a:rPr lang="zh-CN" altLang="en-US" sz="1600" b="0" i="0" dirty="0">
                    <a:solidFill>
                      <a:schemeClr val="bg1">
                        <a:lumMod val="85000"/>
                      </a:schemeClr>
                    </a:solidFill>
                    <a:effectLst/>
                    <a:latin typeface="Helvetica Neue"/>
                  </a:rPr>
                  <a:t>积极对接沿线国家的发展战略，共同参与“一带一路”科技创新合作，共享科技成果和科技发展经验，打造</a:t>
                </a:r>
                <a:r>
                  <a:rPr lang="zh-CN" altLang="en-US" sz="1600" b="0" i="0" u="none" strike="noStrike" dirty="0">
                    <a:solidFill>
                      <a:schemeClr val="bg1">
                        <a:lumMod val="85000"/>
                      </a:schemeClr>
                    </a:solidFill>
                    <a:effectLst/>
                    <a:latin typeface="Helvetica Neue"/>
                  </a:rPr>
                  <a:t>利益共同体</a:t>
                </a:r>
                <a:r>
                  <a:rPr lang="zh-CN" altLang="en-US" sz="1600" b="0" i="0" dirty="0">
                    <a:solidFill>
                      <a:schemeClr val="bg1">
                        <a:lumMod val="85000"/>
                      </a:schemeClr>
                    </a:solidFill>
                    <a:effectLst/>
                    <a:latin typeface="Helvetica Neue"/>
                  </a:rPr>
                  <a:t>和</a:t>
                </a:r>
                <a:r>
                  <a:rPr lang="zh-CN" altLang="en-US" sz="1600" b="0" i="0" u="none" strike="noStrike" dirty="0">
                    <a:solidFill>
                      <a:schemeClr val="bg1">
                        <a:lumMod val="85000"/>
                      </a:schemeClr>
                    </a:solidFill>
                    <a:effectLst/>
                    <a:latin typeface="Helvetica Neue"/>
                  </a:rPr>
                  <a:t>命运共同体</a:t>
                </a:r>
                <a:r>
                  <a:rPr lang="zh-CN" altLang="en-US" sz="1600" b="0" i="0" dirty="0">
                    <a:solidFill>
                      <a:schemeClr val="bg1">
                        <a:lumMod val="85000"/>
                      </a:schemeClr>
                    </a:solidFill>
                    <a:effectLst/>
                    <a:latin typeface="Helvetica Neue"/>
                  </a:rPr>
                  <a:t>，促进可持续发展和共同繁</a:t>
                </a:r>
                <a14:m>
                  <m:oMath xmlns:m="http://schemas.openxmlformats.org/officeDocument/2006/math">
                    <m:sSup>
                      <m:sSupPr>
                        <m:ctrlPr>
                          <a:rPr lang="en-US" altLang="zh-CN" sz="1600" b="0" i="1" dirty="0" smtClean="0">
                            <a:solidFill>
                              <a:schemeClr val="bg1">
                                <a:lumMod val="85000"/>
                              </a:schemeClr>
                            </a:solidFill>
                            <a:effectLst/>
                            <a:latin typeface="Cambria Math" panose="02040503050406030204" pitchFamily="18" charset="0"/>
                          </a:rPr>
                        </m:ctrlPr>
                      </m:sSupPr>
                      <m:e>
                        <m:r>
                          <a:rPr lang="zh-CN" altLang="en-US" sz="1600" i="1" dirty="0">
                            <a:solidFill>
                              <a:schemeClr val="bg1">
                                <a:lumMod val="85000"/>
                              </a:schemeClr>
                            </a:solidFill>
                            <a:latin typeface="Cambria Math" panose="02040503050406030204" pitchFamily="18" charset="0"/>
                          </a:rPr>
                          <m:t>荣</m:t>
                        </m:r>
                      </m:e>
                      <m:sup>
                        <m:r>
                          <a:rPr lang="en-US" altLang="zh-CN" sz="1600" b="0" i="1" dirty="0" smtClean="0">
                            <a:solidFill>
                              <a:schemeClr val="bg1">
                                <a:lumMod val="85000"/>
                              </a:schemeClr>
                            </a:solidFill>
                            <a:effectLst/>
                            <a:latin typeface="Cambria Math" panose="02040503050406030204" pitchFamily="18" charset="0"/>
                          </a:rPr>
                          <m:t>[3]</m:t>
                        </m:r>
                      </m:sup>
                    </m:sSup>
                  </m:oMath>
                </a14:m>
                <a:r>
                  <a:rPr lang="zh-CN" altLang="en-US" sz="1600" b="0" i="0" dirty="0">
                    <a:solidFill>
                      <a:schemeClr val="bg1">
                        <a:lumMod val="85000"/>
                      </a:schemeClr>
                    </a:solidFill>
                    <a:effectLst/>
                    <a:latin typeface="Helvetica Neue"/>
                  </a:rPr>
                  <a:t>。</a:t>
                </a:r>
                <a:endParaRPr lang="zh-CN" altLang="en-US" sz="1600" dirty="0">
                  <a:solidFill>
                    <a:schemeClr val="bg1">
                      <a:lumMod val="85000"/>
                    </a:schemeClr>
                  </a:solidFill>
                </a:endParaRPr>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996952"/>
                <a:ext cx="7848872" cy="605871"/>
              </a:xfrm>
              <a:prstGeom prst="rect">
                <a:avLst/>
              </a:prstGeom>
              <a:blipFill>
                <a:blip r:embed="rId4"/>
                <a:stretch>
                  <a:fillRect l="-388" t="-3030" b="-8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476510"/>
                <a:ext cx="7749063" cy="605871"/>
              </a:xfrm>
              <a:prstGeom prst="rect">
                <a:avLst/>
              </a:prstGeom>
              <a:noFill/>
            </p:spPr>
            <p:txBody>
              <a:bodyPr wrap="square" rtlCol="0">
                <a:spAutoFit/>
              </a:bodyPr>
              <a:lstStyle/>
              <a:p>
                <a:r>
                  <a:rPr lang="zh-CN" altLang="en-US" sz="1600" b="0" i="0" dirty="0">
                    <a:solidFill>
                      <a:schemeClr val="bg1">
                        <a:lumMod val="85000"/>
                      </a:schemeClr>
                    </a:solidFill>
                    <a:effectLst/>
                    <a:latin typeface="arial" panose="020B0604020202020204" pitchFamily="34" charset="0"/>
                  </a:rPr>
                  <a:t>决定支持我国与</a:t>
                </a:r>
                <a:r>
                  <a:rPr lang="en-US" altLang="zh-CN" sz="1600" b="0" i="0" dirty="0">
                    <a:solidFill>
                      <a:schemeClr val="bg1">
                        <a:lumMod val="85000"/>
                      </a:schemeClr>
                    </a:solidFill>
                    <a:effectLst/>
                    <a:latin typeface="arial" panose="020B0604020202020204" pitchFamily="34" charset="0"/>
                  </a:rPr>
                  <a:t>9</a:t>
                </a:r>
                <a:r>
                  <a:rPr lang="zh-CN" altLang="en-US" sz="1600" b="0" i="0" dirty="0">
                    <a:solidFill>
                      <a:schemeClr val="bg1">
                        <a:lumMod val="85000"/>
                      </a:schemeClr>
                    </a:solidFill>
                    <a:effectLst/>
                    <a:latin typeface="arial" panose="020B0604020202020204" pitchFamily="34" charset="0"/>
                  </a:rPr>
                  <a:t>个国家合作的</a:t>
                </a:r>
                <a:r>
                  <a:rPr lang="en-US" altLang="zh-CN" sz="1600" b="0" i="0" dirty="0">
                    <a:solidFill>
                      <a:schemeClr val="bg1">
                        <a:lumMod val="85000"/>
                      </a:schemeClr>
                    </a:solidFill>
                    <a:effectLst/>
                    <a:latin typeface="arial" panose="020B0604020202020204" pitchFamily="34" charset="0"/>
                  </a:rPr>
                  <a:t>10 </a:t>
                </a:r>
                <a:r>
                  <a:rPr lang="zh-CN" altLang="en-US" sz="1600" b="0" i="0" dirty="0">
                    <a:solidFill>
                      <a:schemeClr val="bg1">
                        <a:lumMod val="85000"/>
                      </a:schemeClr>
                    </a:solidFill>
                    <a:effectLst/>
                    <a:latin typeface="arial" panose="020B0604020202020204" pitchFamily="34" charset="0"/>
                  </a:rPr>
                  <a:t>个指南方向的</a:t>
                </a:r>
                <a:r>
                  <a:rPr lang="en-US" altLang="zh-CN" sz="1600" b="0" i="0" dirty="0">
                    <a:solidFill>
                      <a:schemeClr val="bg1">
                        <a:lumMod val="85000"/>
                      </a:schemeClr>
                    </a:solidFill>
                    <a:effectLst/>
                    <a:latin typeface="arial" panose="020B0604020202020204" pitchFamily="34" charset="0"/>
                  </a:rPr>
                  <a:t>71-81</a:t>
                </a:r>
                <a:r>
                  <a:rPr lang="zh-CN" altLang="en-US" sz="1600" b="0" i="0" dirty="0">
                    <a:solidFill>
                      <a:schemeClr val="bg1">
                        <a:lumMod val="85000"/>
                      </a:schemeClr>
                    </a:solidFill>
                    <a:effectLst/>
                    <a:latin typeface="arial" panose="020B0604020202020204" pitchFamily="34" charset="0"/>
                  </a:rPr>
                  <a:t>左右个项目，项目国拨经费总概算高达</a:t>
                </a:r>
                <a:r>
                  <a:rPr lang="en-US" altLang="zh-CN" sz="1600" b="0" i="0" dirty="0">
                    <a:solidFill>
                      <a:schemeClr val="bg1">
                        <a:lumMod val="85000"/>
                      </a:schemeClr>
                    </a:solidFill>
                    <a:effectLst/>
                    <a:latin typeface="arial" panose="020B0604020202020204" pitchFamily="34" charset="0"/>
                  </a:rPr>
                  <a:t>2.8 </a:t>
                </a:r>
                <a:r>
                  <a:rPr lang="zh-CN" altLang="en-US" sz="1600" b="0" i="0" dirty="0">
                    <a:solidFill>
                      <a:schemeClr val="bg1">
                        <a:lumMod val="85000"/>
                      </a:schemeClr>
                    </a:solidFill>
                    <a:effectLst/>
                    <a:latin typeface="arial" panose="020B0604020202020204" pitchFamily="34" charset="0"/>
                  </a:rPr>
                  <a:t>亿</a:t>
                </a:r>
                <a14:m>
                  <m:oMath xmlns:m="http://schemas.openxmlformats.org/officeDocument/2006/math">
                    <m:sSup>
                      <m:sSupPr>
                        <m:ctrlPr>
                          <a:rPr lang="en-US" altLang="zh-CN" sz="1600" b="0" i="1" smtClean="0">
                            <a:solidFill>
                              <a:schemeClr val="bg1">
                                <a:lumMod val="85000"/>
                              </a:schemeClr>
                            </a:solidFill>
                            <a:effectLst/>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元</m:t>
                        </m:r>
                      </m:e>
                      <m:sup>
                        <m:r>
                          <a:rPr lang="en-US" altLang="zh-CN" sz="1600" b="0" i="1" smtClean="0">
                            <a:solidFill>
                              <a:schemeClr val="bg1">
                                <a:lumMod val="85000"/>
                              </a:schemeClr>
                            </a:solidFill>
                            <a:effectLst/>
                            <a:latin typeface="Cambria Math" panose="02040503050406030204" pitchFamily="18" charset="0"/>
                          </a:rPr>
                          <m:t>[4]</m:t>
                        </m:r>
                      </m:sup>
                    </m:sSup>
                  </m:oMath>
                </a14:m>
                <a:r>
                  <a:rPr lang="zh-CN" altLang="en-US" sz="1600" b="0" i="0" dirty="0">
                    <a:solidFill>
                      <a:schemeClr val="bg1">
                        <a:lumMod val="85000"/>
                      </a:schemeClr>
                    </a:solidFill>
                    <a:effectLst/>
                    <a:latin typeface="arial" panose="020B0604020202020204" pitchFamily="34" charset="0"/>
                  </a:rPr>
                  <a:t>。</a:t>
                </a:r>
                <a:endParaRPr lang="zh-CN" altLang="en-US" sz="1600" dirty="0">
                  <a:solidFill>
                    <a:schemeClr val="bg1">
                      <a:lumMod val="85000"/>
                    </a:schemeClr>
                  </a:solidFill>
                </a:endParaRPr>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476510"/>
                <a:ext cx="7749063" cy="605871"/>
              </a:xfrm>
              <a:prstGeom prst="rect">
                <a:avLst/>
              </a:prstGeom>
              <a:blipFill>
                <a:blip r:embed="rId5"/>
                <a:stretch>
                  <a:fillRect l="-472" t="-4000" b="-9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C946701-0EE4-425F-8BCA-CDE379AE4661}"/>
              </a:ext>
            </a:extLst>
          </p:cNvPr>
          <p:cNvSpPr txBox="1"/>
          <p:nvPr/>
        </p:nvSpPr>
        <p:spPr>
          <a:xfrm>
            <a:off x="1475656" y="6093296"/>
            <a:ext cx="7605047" cy="830997"/>
          </a:xfrm>
          <a:prstGeom prst="rect">
            <a:avLst/>
          </a:prstGeom>
          <a:noFill/>
        </p:spPr>
        <p:txBody>
          <a:bodyPr wrap="square" rtlCol="0">
            <a:spAutoFit/>
          </a:bodyPr>
          <a:lstStyle/>
          <a:p>
            <a:pPr algn="r"/>
            <a:r>
              <a:rPr lang="en-US" altLang="zh-CN" sz="1200" dirty="0">
                <a:latin typeface="+mn-ea"/>
              </a:rPr>
              <a:t>[2]</a:t>
            </a:r>
            <a:r>
              <a:rPr lang="zh-CN" altLang="en-US" sz="1200" i="0" dirty="0">
                <a:effectLst/>
                <a:latin typeface="+mn-ea"/>
              </a:rPr>
              <a:t>科技部关于印发</a:t>
            </a:r>
            <a:r>
              <a:rPr lang="en-US" altLang="zh-CN" sz="1200" i="0" dirty="0">
                <a:effectLst/>
                <a:latin typeface="+mn-ea"/>
              </a:rPr>
              <a:t>《“</a:t>
            </a:r>
            <a:r>
              <a:rPr lang="zh-CN" altLang="en-US" sz="1200" i="0" dirty="0">
                <a:effectLst/>
                <a:latin typeface="+mn-ea"/>
              </a:rPr>
              <a:t>十三五”国际科技创新合作专项规划</a:t>
            </a:r>
            <a:r>
              <a:rPr lang="en-US" altLang="zh-CN" sz="1200" i="0" dirty="0">
                <a:effectLst/>
                <a:latin typeface="+mn-ea"/>
              </a:rPr>
              <a:t>》</a:t>
            </a:r>
            <a:r>
              <a:rPr lang="zh-CN" altLang="en-US" sz="1200" i="0" dirty="0">
                <a:effectLst/>
                <a:latin typeface="+mn-ea"/>
              </a:rPr>
              <a:t>的通知</a:t>
            </a:r>
            <a:r>
              <a:rPr lang="zh-CN" altLang="en-US" sz="1200" dirty="0">
                <a:latin typeface="+mn-ea"/>
              </a:rPr>
              <a:t> </a:t>
            </a:r>
            <a:r>
              <a:rPr lang="zh-CN" altLang="en-US" sz="1200" i="0" dirty="0">
                <a:effectLst/>
                <a:latin typeface="+mn-ea"/>
              </a:rPr>
              <a:t>国科发外</a:t>
            </a:r>
            <a:r>
              <a:rPr lang="en-US" altLang="zh-CN" sz="1200" i="0" dirty="0">
                <a:effectLst/>
                <a:latin typeface="+mn-ea"/>
              </a:rPr>
              <a:t>〔2017〕118</a:t>
            </a:r>
            <a:r>
              <a:rPr lang="zh-CN" altLang="en-US" sz="1200" i="0" dirty="0">
                <a:effectLst/>
                <a:latin typeface="+mn-ea"/>
              </a:rPr>
              <a:t>号</a:t>
            </a:r>
            <a:endParaRPr lang="en-US" altLang="zh-CN" sz="1200" i="0" dirty="0">
              <a:effectLst/>
              <a:latin typeface="+mn-ea"/>
            </a:endParaRPr>
          </a:p>
          <a:p>
            <a:pPr algn="r"/>
            <a:r>
              <a:rPr lang="en-US" altLang="zh-CN" sz="1200" i="0" dirty="0">
                <a:effectLst/>
                <a:latin typeface="+mn-ea"/>
              </a:rPr>
              <a:t>[3]</a:t>
            </a:r>
            <a:r>
              <a:rPr lang="zh-CN" altLang="en-US" sz="1200" i="0" dirty="0">
                <a:effectLst/>
                <a:latin typeface="+mn-ea"/>
              </a:rPr>
              <a:t>科技部 发展改革委 外交部 商务部关于印发</a:t>
            </a:r>
            <a:r>
              <a:rPr lang="en-US" altLang="zh-CN" sz="1200" i="0" dirty="0">
                <a:effectLst/>
                <a:latin typeface="+mn-ea"/>
              </a:rPr>
              <a:t>《</a:t>
            </a:r>
            <a:r>
              <a:rPr lang="zh-CN" altLang="en-US" sz="1200" i="0" dirty="0">
                <a:effectLst/>
                <a:latin typeface="+mn-ea"/>
              </a:rPr>
              <a:t>推进“一带一路”建设科技创新合作专项规划</a:t>
            </a:r>
            <a:r>
              <a:rPr lang="en-US" altLang="zh-CN" sz="1200" i="0" dirty="0">
                <a:effectLst/>
                <a:latin typeface="+mn-ea"/>
              </a:rPr>
              <a:t>》</a:t>
            </a:r>
            <a:r>
              <a:rPr lang="zh-CN" altLang="en-US" sz="1200" i="0" dirty="0">
                <a:effectLst/>
                <a:latin typeface="+mn-ea"/>
              </a:rPr>
              <a:t>的通知</a:t>
            </a:r>
            <a:endParaRPr lang="en-US" altLang="zh-CN" sz="1200" i="0" dirty="0">
              <a:effectLst/>
              <a:latin typeface="+mn-ea"/>
            </a:endParaRPr>
          </a:p>
          <a:p>
            <a:pPr algn="r"/>
            <a:r>
              <a:rPr lang="en-US" altLang="zh-CN" sz="1200" i="0" dirty="0">
                <a:solidFill>
                  <a:srgbClr val="000000"/>
                </a:solidFill>
                <a:effectLst/>
                <a:latin typeface="+mn-ea"/>
              </a:rPr>
              <a:t>[4]</a:t>
            </a:r>
            <a:r>
              <a:rPr lang="zh-CN" altLang="en-US" sz="1200" i="0" dirty="0">
                <a:solidFill>
                  <a:srgbClr val="000000"/>
                </a:solidFill>
                <a:effectLst/>
                <a:latin typeface="+mn-ea"/>
              </a:rPr>
              <a:t>科技部关于发布国家重点研发计划 “政府间国际科技创新合作”等重点专项</a:t>
            </a:r>
            <a:r>
              <a:rPr lang="en-US" altLang="zh-CN" sz="1200" i="0" dirty="0">
                <a:solidFill>
                  <a:srgbClr val="000000"/>
                </a:solidFill>
                <a:effectLst/>
                <a:latin typeface="+mn-ea"/>
              </a:rPr>
              <a:t>2020</a:t>
            </a:r>
            <a:r>
              <a:rPr lang="zh-CN" altLang="en-US" sz="1200" i="0" dirty="0">
                <a:solidFill>
                  <a:srgbClr val="000000"/>
                </a:solidFill>
                <a:effectLst/>
                <a:latin typeface="+mn-ea"/>
              </a:rPr>
              <a:t>年度项目申报指南的通知</a:t>
            </a:r>
            <a:endParaRPr lang="zh-CN" altLang="en-US" sz="1200" i="0" dirty="0">
              <a:effectLst/>
              <a:latin typeface="+mn-ea"/>
            </a:endParaRPr>
          </a:p>
          <a:p>
            <a:pPr algn="r"/>
            <a:endParaRPr lang="zh-CN" altLang="en-US" sz="1200" dirty="0">
              <a:latin typeface="+mn-ea"/>
            </a:endParaRPr>
          </a:p>
        </p:txBody>
      </p:sp>
    </p:spTree>
    <p:extLst>
      <p:ext uri="{BB962C8B-B14F-4D97-AF65-F5344CB8AC3E}">
        <p14:creationId xmlns:p14="http://schemas.microsoft.com/office/powerpoint/2010/main" val="106812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229600" cy="1143000"/>
          </a:xfrm>
        </p:spPr>
        <p:txBody>
          <a:bodyPr>
            <a:normAutofit/>
          </a:bodyPr>
          <a:lstStyle/>
          <a:p>
            <a:r>
              <a:rPr lang="zh-CN" altLang="en-US" sz="3600" b="1" dirty="0">
                <a:latin typeface="+mn-lt"/>
                <a:ea typeface="+mn-ea"/>
                <a:cs typeface="+mn-cs"/>
              </a:rPr>
              <a:t>华大基因 国际科技合作</a:t>
            </a:r>
          </a:p>
        </p:txBody>
      </p:sp>
      <p:graphicFrame>
        <p:nvGraphicFramePr>
          <p:cNvPr id="4" name="表格 3"/>
          <p:cNvGraphicFramePr/>
          <p:nvPr>
            <p:extLst>
              <p:ext uri="{D42A27DB-BD31-4B8C-83A1-F6EECF244321}">
                <p14:modId xmlns:p14="http://schemas.microsoft.com/office/powerpoint/2010/main" val="1475539969"/>
              </p:ext>
            </p:extLst>
          </p:nvPr>
        </p:nvGraphicFramePr>
        <p:xfrm>
          <a:off x="757982" y="1946493"/>
          <a:ext cx="7948295" cy="4074795"/>
        </p:xfrm>
        <a:graphic>
          <a:graphicData uri="http://schemas.openxmlformats.org/drawingml/2006/table">
            <a:tbl>
              <a:tblPr firstRow="1" bandRow="1">
                <a:tableStyleId>{21E4AEA4-8DFA-4A89-87EB-49C32662AFE0}</a:tableStyleId>
              </a:tblPr>
              <a:tblGrid>
                <a:gridCol w="2805906">
                  <a:extLst>
                    <a:ext uri="{9D8B030D-6E8A-4147-A177-3AD203B41FA5}">
                      <a16:colId xmlns:a16="http://schemas.microsoft.com/office/drawing/2014/main" val="20000"/>
                    </a:ext>
                  </a:extLst>
                </a:gridCol>
                <a:gridCol w="5142389">
                  <a:extLst>
                    <a:ext uri="{9D8B030D-6E8A-4147-A177-3AD203B41FA5}">
                      <a16:colId xmlns:a16="http://schemas.microsoft.com/office/drawing/2014/main" val="20001"/>
                    </a:ext>
                  </a:extLst>
                </a:gridCol>
              </a:tblGrid>
              <a:tr h="629920">
                <a:tc>
                  <a:txBody>
                    <a:bodyPr/>
                    <a:lstStyle/>
                    <a:p>
                      <a:pPr algn="ctr">
                        <a:buNone/>
                      </a:pPr>
                      <a:r>
                        <a:rPr lang="zh-CN" altLang="en-US" sz="2800" dirty="0">
                          <a:solidFill>
                            <a:schemeClr val="tx1"/>
                          </a:solidFill>
                        </a:rPr>
                        <a:t>依据</a:t>
                      </a:r>
                    </a:p>
                  </a:txBody>
                  <a:tcPr/>
                </a:tc>
                <a:tc>
                  <a:txBody>
                    <a:bodyPr/>
                    <a:lstStyle/>
                    <a:p>
                      <a:pPr algn="ctr">
                        <a:buNone/>
                      </a:pPr>
                      <a:r>
                        <a:rPr lang="zh-CN" altLang="en-US" sz="2800" dirty="0">
                          <a:solidFill>
                            <a:schemeClr val="tx1"/>
                          </a:solidFill>
                        </a:rPr>
                        <a:t>分类</a:t>
                      </a:r>
                    </a:p>
                  </a:txBody>
                  <a:tcPr/>
                </a:tc>
                <a:extLst>
                  <a:ext uri="{0D108BD9-81ED-4DB2-BD59-A6C34878D82A}">
                    <a16:rowId xmlns:a16="http://schemas.microsoft.com/office/drawing/2014/main" val="10000"/>
                  </a:ext>
                </a:extLst>
              </a:tr>
              <a:tr h="630555">
                <a:tc>
                  <a:txBody>
                    <a:bodyPr/>
                    <a:lstStyle/>
                    <a:p>
                      <a:pPr algn="ctr">
                        <a:buNone/>
                      </a:pPr>
                      <a:r>
                        <a:rPr lang="zh-CN" altLang="en-US" b="1" dirty="0"/>
                        <a:t>主体身份</a:t>
                      </a:r>
                    </a:p>
                  </a:txBody>
                  <a:tcPr/>
                </a:tc>
                <a:tc>
                  <a:txBody>
                    <a:bodyPr/>
                    <a:lstStyle/>
                    <a:p>
                      <a:pPr algn="ctr">
                        <a:buNone/>
                      </a:pPr>
                      <a:r>
                        <a:rPr lang="zh-CN" altLang="en-US" dirty="0"/>
                        <a:t>官方、</a:t>
                      </a:r>
                      <a:r>
                        <a:rPr lang="zh-CN" altLang="en-US" dirty="0">
                          <a:solidFill>
                            <a:schemeClr val="tx1"/>
                          </a:solidFill>
                        </a:rPr>
                        <a:t>半官方</a:t>
                      </a:r>
                      <a:r>
                        <a:rPr lang="zh-CN" altLang="en-US" dirty="0"/>
                        <a:t>、</a:t>
                      </a:r>
                      <a:r>
                        <a:rPr lang="zh-CN" altLang="en-US" dirty="0">
                          <a:solidFill>
                            <a:srgbClr val="FF0000"/>
                          </a:solidFill>
                        </a:rPr>
                        <a:t>民间</a:t>
                      </a:r>
                    </a:p>
                  </a:txBody>
                  <a:tcPr/>
                </a:tc>
                <a:extLst>
                  <a:ext uri="{0D108BD9-81ED-4DB2-BD59-A6C34878D82A}">
                    <a16:rowId xmlns:a16="http://schemas.microsoft.com/office/drawing/2014/main" val="10001"/>
                  </a:ext>
                </a:extLst>
              </a:tr>
              <a:tr h="629920">
                <a:tc>
                  <a:txBody>
                    <a:bodyPr/>
                    <a:lstStyle/>
                    <a:p>
                      <a:pPr algn="ctr">
                        <a:buNone/>
                      </a:pPr>
                      <a:r>
                        <a:rPr lang="zh-CN" altLang="en-US" b="1" dirty="0"/>
                        <a:t>主体数量</a:t>
                      </a:r>
                    </a:p>
                  </a:txBody>
                  <a:tcPr/>
                </a:tc>
                <a:tc>
                  <a:txBody>
                    <a:bodyPr/>
                    <a:lstStyle/>
                    <a:p>
                      <a:pPr algn="ctr">
                        <a:buNone/>
                      </a:pPr>
                      <a:r>
                        <a:rPr lang="zh-CN" altLang="en-US" dirty="0">
                          <a:solidFill>
                            <a:srgbClr val="FF0000"/>
                          </a:solidFill>
                        </a:rPr>
                        <a:t>双边合作</a:t>
                      </a:r>
                      <a:r>
                        <a:rPr lang="zh-CN" altLang="en-US" dirty="0"/>
                        <a:t>、多边合作</a:t>
                      </a:r>
                    </a:p>
                  </a:txBody>
                  <a:tcPr/>
                </a:tc>
                <a:extLst>
                  <a:ext uri="{0D108BD9-81ED-4DB2-BD59-A6C34878D82A}">
                    <a16:rowId xmlns:a16="http://schemas.microsoft.com/office/drawing/2014/main" val="10002"/>
                  </a:ext>
                </a:extLst>
              </a:tr>
              <a:tr h="914400">
                <a:tc>
                  <a:txBody>
                    <a:bodyPr/>
                    <a:lstStyle/>
                    <a:p>
                      <a:pPr algn="ctr">
                        <a:buNone/>
                      </a:pPr>
                      <a:r>
                        <a:rPr lang="zh-CN" altLang="en-US" b="1" dirty="0"/>
                        <a:t>合作内容</a:t>
                      </a:r>
                    </a:p>
                  </a:txBody>
                  <a:tcPr/>
                </a:tc>
                <a:tc>
                  <a:txBody>
                    <a:bodyPr/>
                    <a:lstStyle/>
                    <a:p>
                      <a:pPr algn="ctr">
                        <a:buNone/>
                      </a:pPr>
                      <a:r>
                        <a:rPr lang="zh-CN" altLang="en-US" dirty="0">
                          <a:solidFill>
                            <a:srgbClr val="FF0000"/>
                          </a:solidFill>
                        </a:rPr>
                        <a:t>信息交流</a:t>
                      </a:r>
                      <a:r>
                        <a:rPr lang="zh-CN" altLang="en-US" dirty="0"/>
                        <a:t>、</a:t>
                      </a:r>
                      <a:r>
                        <a:rPr lang="zh-CN" altLang="en-US" dirty="0">
                          <a:solidFill>
                            <a:srgbClr val="FF0000"/>
                          </a:solidFill>
                        </a:rPr>
                        <a:t>科技人员交流</a:t>
                      </a:r>
                      <a:r>
                        <a:rPr lang="zh-CN" altLang="en-US" dirty="0"/>
                        <a:t>、联合考察、</a:t>
                      </a:r>
                      <a:r>
                        <a:rPr lang="zh-CN" altLang="en-US" dirty="0">
                          <a:solidFill>
                            <a:srgbClr val="FF0000"/>
                          </a:solidFill>
                        </a:rPr>
                        <a:t>科技</a:t>
                      </a:r>
                    </a:p>
                    <a:p>
                      <a:pPr algn="ctr">
                        <a:buNone/>
                      </a:pPr>
                      <a:r>
                        <a:rPr lang="zh-CN" altLang="en-US" dirty="0">
                          <a:solidFill>
                            <a:srgbClr val="FF0000"/>
                          </a:solidFill>
                        </a:rPr>
                        <a:t>项目联合开发</a:t>
                      </a:r>
                      <a:r>
                        <a:rPr lang="zh-CN" altLang="en-US" dirty="0"/>
                        <a:t>、合作创办研究开发机构、</a:t>
                      </a:r>
                      <a:r>
                        <a:rPr lang="zh-CN" altLang="en-US" dirty="0">
                          <a:solidFill>
                            <a:schemeClr val="tx1"/>
                          </a:solidFill>
                        </a:rPr>
                        <a:t>国</a:t>
                      </a:r>
                    </a:p>
                    <a:p>
                      <a:pPr algn="ctr">
                        <a:buNone/>
                      </a:pPr>
                      <a:r>
                        <a:rPr lang="zh-CN" altLang="en-US" dirty="0">
                          <a:solidFill>
                            <a:schemeClr val="tx1"/>
                          </a:solidFill>
                        </a:rPr>
                        <a:t>际技术转让和技术贸易</a:t>
                      </a:r>
                      <a:r>
                        <a:rPr lang="zh-CN" altLang="en-US" dirty="0"/>
                        <a:t>等</a:t>
                      </a:r>
                    </a:p>
                  </a:txBody>
                  <a:tcPr/>
                </a:tc>
                <a:extLst>
                  <a:ext uri="{0D108BD9-81ED-4DB2-BD59-A6C34878D82A}">
                    <a16:rowId xmlns:a16="http://schemas.microsoft.com/office/drawing/2014/main" val="10003"/>
                  </a:ext>
                </a:extLst>
              </a:tr>
              <a:tr h="640080">
                <a:tc>
                  <a:txBody>
                    <a:bodyPr/>
                    <a:lstStyle/>
                    <a:p>
                      <a:pPr algn="ctr">
                        <a:buNone/>
                      </a:pPr>
                      <a:r>
                        <a:rPr lang="zh-CN" altLang="en-US" b="1" dirty="0"/>
                        <a:t>是否具有贸易性质</a:t>
                      </a:r>
                    </a:p>
                  </a:txBody>
                  <a:tcPr/>
                </a:tc>
                <a:tc>
                  <a:txBody>
                    <a:bodyPr/>
                    <a:lstStyle/>
                    <a:p>
                      <a:pPr algn="ctr">
                        <a:buNone/>
                      </a:pPr>
                      <a:r>
                        <a:rPr lang="zh-CN" altLang="en-US" dirty="0">
                          <a:solidFill>
                            <a:srgbClr val="FF0000"/>
                          </a:solidFill>
                        </a:rPr>
                        <a:t>贸易性</a:t>
                      </a:r>
                      <a:r>
                        <a:rPr lang="zh-CN" altLang="en-US" dirty="0"/>
                        <a:t>、非贸易性</a:t>
                      </a:r>
                    </a:p>
                  </a:txBody>
                  <a:tcPr/>
                </a:tc>
                <a:extLst>
                  <a:ext uri="{0D108BD9-81ED-4DB2-BD59-A6C34878D82A}">
                    <a16:rowId xmlns:a16="http://schemas.microsoft.com/office/drawing/2014/main" val="10004"/>
                  </a:ext>
                </a:extLst>
              </a:tr>
              <a:tr h="629920">
                <a:tc>
                  <a:txBody>
                    <a:bodyPr/>
                    <a:lstStyle/>
                    <a:p>
                      <a:pPr algn="ctr">
                        <a:buNone/>
                      </a:pPr>
                      <a:r>
                        <a:rPr lang="zh-CN" altLang="en-US" b="1" dirty="0"/>
                        <a:t>科技合作的法律性质 </a:t>
                      </a:r>
                    </a:p>
                  </a:txBody>
                  <a:tcPr/>
                </a:tc>
                <a:tc>
                  <a:txBody>
                    <a:bodyPr/>
                    <a:lstStyle/>
                    <a:p>
                      <a:pPr algn="ctr">
                        <a:buNone/>
                      </a:pPr>
                      <a:r>
                        <a:rPr lang="zh-CN" altLang="en-US" dirty="0"/>
                        <a:t>公法性质的和</a:t>
                      </a:r>
                      <a:r>
                        <a:rPr lang="zh-CN" altLang="en-US" dirty="0">
                          <a:solidFill>
                            <a:srgbClr val="FF0000"/>
                          </a:solidFill>
                        </a:rPr>
                        <a:t>私法性质</a:t>
                      </a:r>
                      <a:r>
                        <a:rPr lang="zh-CN" altLang="en-US" dirty="0"/>
                        <a:t>的合作</a:t>
                      </a:r>
                    </a:p>
                  </a:txBody>
                  <a:tcPr/>
                </a:tc>
                <a:extLst>
                  <a:ext uri="{0D108BD9-81ED-4DB2-BD59-A6C34878D82A}">
                    <a16:rowId xmlns:a16="http://schemas.microsoft.com/office/drawing/2014/main" val="10005"/>
                  </a:ext>
                </a:extLst>
              </a:tr>
            </a:tbl>
          </a:graphicData>
        </a:graphic>
      </p:graphicFrame>
      <p:grpSp>
        <p:nvGrpSpPr>
          <p:cNvPr id="6" name="组合 5">
            <a:extLst>
              <a:ext uri="{FF2B5EF4-FFF2-40B4-BE49-F238E27FC236}">
                <a16:creationId xmlns:a16="http://schemas.microsoft.com/office/drawing/2014/main" id="{43D4E31B-1C6B-4186-BDC3-8FB4A75ADCB8}"/>
              </a:ext>
            </a:extLst>
          </p:cNvPr>
          <p:cNvGrpSpPr/>
          <p:nvPr/>
        </p:nvGrpSpPr>
        <p:grpSpPr>
          <a:xfrm>
            <a:off x="148936" y="69740"/>
            <a:ext cx="6943343" cy="1211942"/>
            <a:chOff x="148936" y="116632"/>
            <a:chExt cx="6943343" cy="1211942"/>
          </a:xfrm>
        </p:grpSpPr>
        <p:sp>
          <p:nvSpPr>
            <p:cNvPr id="7" name="文本框 6">
              <a:extLst>
                <a:ext uri="{FF2B5EF4-FFF2-40B4-BE49-F238E27FC236}">
                  <a16:creationId xmlns:a16="http://schemas.microsoft.com/office/drawing/2014/main" id="{49B40CF2-DEDD-45C7-A0DC-473D2A090EAD}"/>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8" name="文本框 7">
              <a:extLst>
                <a:ext uri="{FF2B5EF4-FFF2-40B4-BE49-F238E27FC236}">
                  <a16:creationId xmlns:a16="http://schemas.microsoft.com/office/drawing/2014/main" id="{D1023575-3F09-4796-BA90-61DBE399602B}"/>
                </a:ext>
              </a:extLst>
            </p:cNvPr>
            <p:cNvSpPr txBox="1"/>
            <p:nvPr/>
          </p:nvSpPr>
          <p:spPr>
            <a:xfrm>
              <a:off x="148936" y="620688"/>
              <a:ext cx="6943343" cy="707886"/>
            </a:xfrm>
            <a:prstGeom prst="rect">
              <a:avLst/>
            </a:prstGeom>
            <a:noFill/>
          </p:spPr>
          <p:txBody>
            <a:bodyPr wrap="square" rtlCol="0">
              <a:spAutoFit/>
            </a:bodyPr>
            <a:lstStyle/>
            <a:p>
              <a:r>
                <a:rPr lang="zh-CN" altLang="en-US" sz="2000" dirty="0"/>
                <a:t>（</a:t>
              </a:r>
              <a:r>
                <a:rPr lang="en-US" altLang="zh-CN" sz="2000" dirty="0"/>
                <a:t>2</a:t>
              </a:r>
              <a:r>
                <a:rPr lang="zh-CN" altLang="en-US" sz="2000" dirty="0"/>
                <a:t>）华大基因违法传递人类遗传资源信息案</a:t>
              </a:r>
            </a:p>
            <a:p>
              <a:endParaRPr lang="zh-CN" altLang="en-US" sz="2000" dirty="0"/>
            </a:p>
          </p:txBody>
        </p:sp>
      </p:grpSp>
      <p:sp>
        <p:nvSpPr>
          <p:cNvPr id="3" name="文本框 2">
            <a:extLst>
              <a:ext uri="{FF2B5EF4-FFF2-40B4-BE49-F238E27FC236}">
                <a16:creationId xmlns:a16="http://schemas.microsoft.com/office/drawing/2014/main" id="{1EC4D38F-F0C6-4F37-A38C-2C4299E9D41B}"/>
              </a:ext>
            </a:extLst>
          </p:cNvPr>
          <p:cNvSpPr txBox="1"/>
          <p:nvPr/>
        </p:nvSpPr>
        <p:spPr>
          <a:xfrm>
            <a:off x="4463480" y="6571909"/>
            <a:ext cx="4680520" cy="261610"/>
          </a:xfrm>
          <a:prstGeom prst="rect">
            <a:avLst/>
          </a:prstGeom>
          <a:noFill/>
        </p:spPr>
        <p:txBody>
          <a:bodyPr wrap="square" rtlCol="0">
            <a:spAutoFit/>
          </a:bodyPr>
          <a:lstStyle/>
          <a:p>
            <a:pPr algn="r"/>
            <a:r>
              <a:rPr lang="en-US" altLang="zh-CN" sz="1100" dirty="0"/>
              <a:t>[30]</a:t>
            </a:r>
            <a:r>
              <a:rPr lang="zh-CN" altLang="en-US" sz="1100" dirty="0"/>
              <a:t> </a:t>
            </a:r>
            <a:r>
              <a:rPr lang="en-US" altLang="zh-CN" sz="1100" dirty="0"/>
              <a:t>2020-11-8</a:t>
            </a:r>
            <a:r>
              <a:rPr lang="zh-CN" altLang="en-US" sz="1100" dirty="0"/>
              <a:t>（新） 国际科技合作法律制度</a:t>
            </a:r>
            <a:r>
              <a:rPr lang="en-US" altLang="zh-CN" sz="1100" dirty="0"/>
              <a:t>.pptx </a:t>
            </a:r>
            <a:r>
              <a:rPr lang="zh-CN" altLang="en-US" sz="1100" dirty="0"/>
              <a:t>科技法学课程 唐素琴 </a:t>
            </a:r>
          </a:p>
        </p:txBody>
      </p:sp>
    </p:spTree>
    <p:extLst>
      <p:ext uri="{BB962C8B-B14F-4D97-AF65-F5344CB8AC3E}">
        <p14:creationId xmlns:p14="http://schemas.microsoft.com/office/powerpoint/2010/main" val="382265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49672" y="1069351"/>
            <a:ext cx="8585227" cy="4965014"/>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一、合作内容</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（一）疫情信息分享：疫情信息快速准确分享是世界各国及时反应、协调出台疫情防控政策和措施的基础。</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（二）防控知识分享：防控知识分享是疫情防控国际科技合作的必备内容。防控知识是降低和抑制疫情扩散速度和范围最为有效的手段。</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三）医疗合作分享：医疗合作包括相关知识分享、医用设备药品的分享。突发公共卫生事件一般具有特殊性，需要针对性医疗方案或医药进行治疗，医疗方案大多需要一线医护人员尝试和探索，医疗合作分享有助于短时间积累更多的病例医疗方案，减少或避免重复性甚至错误性尝试和探索带来的损失，交流学习可以加快提高医疗方案的有效性。</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A1E49C3C-2E91-4225-9FDC-4BFC00503E0A}"/>
              </a:ext>
            </a:extLst>
          </p:cNvPr>
          <p:cNvGrpSpPr/>
          <p:nvPr/>
        </p:nvGrpSpPr>
        <p:grpSpPr>
          <a:xfrm>
            <a:off x="0" y="15125"/>
            <a:ext cx="6943343" cy="1181627"/>
            <a:chOff x="139370" y="116632"/>
            <a:chExt cx="6943343" cy="1181627"/>
          </a:xfrm>
        </p:grpSpPr>
        <p:sp>
          <p:nvSpPr>
            <p:cNvPr id="18" name="文本框 17">
              <a:extLst>
                <a:ext uri="{FF2B5EF4-FFF2-40B4-BE49-F238E27FC236}">
                  <a16:creationId xmlns:a16="http://schemas.microsoft.com/office/drawing/2014/main" id="{B27B7291-0EC2-42E0-AB46-E5FB46320CEA}"/>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29BA5185-8854-464B-9A4A-9DFAF7D0CC28}"/>
                </a:ext>
              </a:extLst>
            </p:cNvPr>
            <p:cNvSpPr txBox="1"/>
            <p:nvPr/>
          </p:nvSpPr>
          <p:spPr>
            <a:xfrm>
              <a:off x="139370" y="590373"/>
              <a:ext cx="6943343" cy="707886"/>
            </a:xfrm>
            <a:prstGeom prst="rect">
              <a:avLst/>
            </a:prstGeom>
            <a:noFill/>
          </p:spPr>
          <p:txBody>
            <a:bodyPr wrap="square" rtlCol="0">
              <a:spAutoFit/>
            </a:bodyPr>
            <a:lstStyle/>
            <a:p>
              <a:r>
                <a:rPr lang="zh-CN" altLang="en-US" sz="2000" dirty="0"/>
                <a:t>（</a:t>
              </a:r>
              <a:r>
                <a:rPr lang="en-US" altLang="zh-CN" sz="2000" dirty="0"/>
                <a:t>3</a:t>
              </a:r>
              <a:r>
                <a:rPr lang="zh-CN" altLang="en-US" sz="2000" dirty="0"/>
                <a:t>）新冠疫苗国际科技合作</a:t>
              </a:r>
            </a:p>
            <a:p>
              <a:endParaRPr lang="zh-CN" altLang="en-US" sz="2000" dirty="0"/>
            </a:p>
          </p:txBody>
        </p:sp>
      </p:grpSp>
      <p:sp>
        <p:nvSpPr>
          <p:cNvPr id="6" name="文本框 5">
            <a:extLst>
              <a:ext uri="{FF2B5EF4-FFF2-40B4-BE49-F238E27FC236}">
                <a16:creationId xmlns:a16="http://schemas.microsoft.com/office/drawing/2014/main" id="{5D40786C-0783-4079-A4B7-9F117334BEAC}"/>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1116964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66511" y="1124744"/>
            <a:ext cx="8585227" cy="4067332"/>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一、合作内容</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四）科技合作研发：科技合作研发包括研发实验室、设备共享，防疫药物或疫苗等研发技术的交流研讨，双方或多方组织研发团队共同研发防疫相关产品，诸如检测试剂和设备、病毒样本检测分析成果、医疗救治药物、疫苗和防疫产品等。</a:t>
            </a:r>
            <a:endParaRPr kumimoji="0" lang="en-US" altLang="zh-CN" sz="2200" b="0" i="0" u="none" strike="noStrike" kern="1200" cap="none" spc="0" normalizeH="0" baseline="0" noProof="0" dirty="0">
              <a:ln>
                <a:noFill/>
              </a:ln>
              <a:solidFill>
                <a:srgbClr val="FF0000"/>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五）防疫治理经验分享：防疫治理经验分享是疫情防控国际科技合作的补充内容。突发公共卫生事件不仅会冲击医疗体系，也会对社会、经济和生活体系产生重大影响。新冠疫情突发严重影响全球社会和经济的发展。</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B7ED5A0E-DC2F-46EC-A2A3-C2B4E261BB0E}"/>
              </a:ext>
            </a:extLst>
          </p:cNvPr>
          <p:cNvGrpSpPr/>
          <p:nvPr/>
        </p:nvGrpSpPr>
        <p:grpSpPr>
          <a:xfrm>
            <a:off x="0" y="15125"/>
            <a:ext cx="6943343" cy="873851"/>
            <a:chOff x="139370" y="116632"/>
            <a:chExt cx="6943343" cy="873851"/>
          </a:xfrm>
        </p:grpSpPr>
        <p:sp>
          <p:nvSpPr>
            <p:cNvPr id="18" name="文本框 17">
              <a:extLst>
                <a:ext uri="{FF2B5EF4-FFF2-40B4-BE49-F238E27FC236}">
                  <a16:creationId xmlns:a16="http://schemas.microsoft.com/office/drawing/2014/main" id="{EBBE145C-DE22-4408-87AB-35009C0111B3}"/>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F1BED2C8-A53A-42F8-BD09-DE19A132A436}"/>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6" name="文本框 5">
            <a:extLst>
              <a:ext uri="{FF2B5EF4-FFF2-40B4-BE49-F238E27FC236}">
                <a16:creationId xmlns:a16="http://schemas.microsoft.com/office/drawing/2014/main" id="{C946A35B-3ED2-4ABC-8CD9-3612B41E6D30}"/>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350310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66511" y="1196752"/>
            <a:ext cx="8585227" cy="3618491"/>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二、疫情防控国际合作的方式</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（一）国家与国家合作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    </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各国政府部门、直属机构之间的科技合作，是最具</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权威性和高效性</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的疫情防控国际科技合作方式。国家与国家合作有利于在疫情信息分享、防控知识分析及防疫治理经验方面实现</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全面系统性合作</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；在医疗合作分享和科技合作研发方面推进</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实质性进展。</a:t>
            </a:r>
            <a:endParaRPr kumimoji="0" lang="en-US" altLang="zh-CN" sz="2200" b="0" i="0" u="none" strike="noStrike" kern="1200" cap="none" spc="0" normalizeH="0" baseline="0" noProof="0" dirty="0">
              <a:ln>
                <a:noFill/>
              </a:ln>
              <a:solidFill>
                <a:srgbClr val="FF0000"/>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国家与国家合作又可以分为直接合作和间接合作，主要取决于两国之间是否存在国际组织、中间机构等参与。</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55E27A0C-0CCF-4943-AAAD-B25754F22598}"/>
              </a:ext>
            </a:extLst>
          </p:cNvPr>
          <p:cNvGrpSpPr/>
          <p:nvPr/>
        </p:nvGrpSpPr>
        <p:grpSpPr>
          <a:xfrm>
            <a:off x="0" y="15125"/>
            <a:ext cx="6943343" cy="873851"/>
            <a:chOff x="139370" y="116632"/>
            <a:chExt cx="6943343" cy="873851"/>
          </a:xfrm>
        </p:grpSpPr>
        <p:sp>
          <p:nvSpPr>
            <p:cNvPr id="18" name="文本框 17">
              <a:extLst>
                <a:ext uri="{FF2B5EF4-FFF2-40B4-BE49-F238E27FC236}">
                  <a16:creationId xmlns:a16="http://schemas.microsoft.com/office/drawing/2014/main" id="{85783ADF-D064-4F45-89A2-59C5BFD0CCBF}"/>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C49B3BB6-3D77-4511-B17F-0979BE3B27C7}"/>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6" name="文本框 5">
            <a:extLst>
              <a:ext uri="{FF2B5EF4-FFF2-40B4-BE49-F238E27FC236}">
                <a16:creationId xmlns:a16="http://schemas.microsoft.com/office/drawing/2014/main" id="{321348B3-E4E6-4C53-95F9-63DB1734040D}"/>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4169283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33090" y="895466"/>
            <a:ext cx="9110910" cy="5413854"/>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二、疫情防控国际合作的方式</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（二）国家与企业合作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国家与企业合作是指</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国家政府部门、直属机构</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与外国</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企业</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医疗机构</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研发机构</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之间的科技合作。国家与外国企业或机构合作也是一种有效的方式，尤其在医疗合作分享和科技合作研发方面。</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诸如，</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企业向疫情国直接提供急需的医药或医用物资</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，新冠疫情爆发后，美国药企吉利德向多国提供瑞德西韦这一具有治疗效果的药物；国家政府向外国医疗机构直接提供急需的防疫物资如口罩、检测试剂等，</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必要时派出医疗队进行就地帮助</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国家对外国企业疫苗研发予以支持</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，对国外具有一定可行性的疫苗进行试验授权，允许其在科学范围内进行临床试验，这对于疫苗研发的舒适性和安全性具有一定的保障作用。</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366120AE-F7BE-4ADA-9012-61D096407974}"/>
              </a:ext>
            </a:extLst>
          </p:cNvPr>
          <p:cNvGrpSpPr/>
          <p:nvPr/>
        </p:nvGrpSpPr>
        <p:grpSpPr>
          <a:xfrm>
            <a:off x="0" y="15125"/>
            <a:ext cx="6943343" cy="873851"/>
            <a:chOff x="139370" y="116632"/>
            <a:chExt cx="6943343" cy="873851"/>
          </a:xfrm>
        </p:grpSpPr>
        <p:sp>
          <p:nvSpPr>
            <p:cNvPr id="18" name="文本框 17">
              <a:extLst>
                <a:ext uri="{FF2B5EF4-FFF2-40B4-BE49-F238E27FC236}">
                  <a16:creationId xmlns:a16="http://schemas.microsoft.com/office/drawing/2014/main" id="{4B9E1DB4-F594-4FCE-A3A3-D1FEC74B9342}"/>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D538E430-6DEE-4F9A-A236-7C72E88CCBE7}"/>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6" name="文本框 5">
            <a:extLst>
              <a:ext uri="{FF2B5EF4-FFF2-40B4-BE49-F238E27FC236}">
                <a16:creationId xmlns:a16="http://schemas.microsoft.com/office/drawing/2014/main" id="{F3098C29-61DB-4E73-8900-49C8B44BE3FC}"/>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1311269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32249" y="1083868"/>
            <a:ext cx="8585227" cy="5413854"/>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二、疫情防控国际合作的方式</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（三）企业与企业合作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企业与企业合作是指</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不同国家企业、医疗机构和研发机构之间的科技合作</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。因为企业或机构是不同的利益主体又是疫情防控一线成员，所以企业与企业合作是国际科技合作最为实质性和基础性的合作。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企业与企业合作包括</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内部</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网络合作和</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外部</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网络合作两种具体方式。</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企业内部网络合作是跨国公司在全球范围内位于不同国家的企业、机构之间合作，具有</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反应迅速、易于协调</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的特点。</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企业外部网络合作既包括上下游产业链成员之间的合作，也包括竞争者之间的项目合作。竞争者之间</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强强合作，</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各自发挥所长，有助于实现</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突破性创新</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EF4E0051-27CD-4A67-BA1F-DEAACF94FCDE}"/>
              </a:ext>
            </a:extLst>
          </p:cNvPr>
          <p:cNvGrpSpPr/>
          <p:nvPr/>
        </p:nvGrpSpPr>
        <p:grpSpPr>
          <a:xfrm>
            <a:off x="0" y="34869"/>
            <a:ext cx="6943343" cy="873851"/>
            <a:chOff x="139370" y="116632"/>
            <a:chExt cx="6943343" cy="873851"/>
          </a:xfrm>
        </p:grpSpPr>
        <p:sp>
          <p:nvSpPr>
            <p:cNvPr id="18" name="文本框 17">
              <a:extLst>
                <a:ext uri="{FF2B5EF4-FFF2-40B4-BE49-F238E27FC236}">
                  <a16:creationId xmlns:a16="http://schemas.microsoft.com/office/drawing/2014/main" id="{E2F23611-EDAB-4551-A665-50B026712BF0}"/>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22B109B0-A32E-4D2B-83ED-0DBD20023D93}"/>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6" name="文本框 5">
            <a:extLst>
              <a:ext uri="{FF2B5EF4-FFF2-40B4-BE49-F238E27FC236}">
                <a16:creationId xmlns:a16="http://schemas.microsoft.com/office/drawing/2014/main" id="{A192EDE7-3F8E-48F3-B62F-9C3AC826B350}"/>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1482663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66511" y="1196752"/>
            <a:ext cx="8585227" cy="5413854"/>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二、疫情防控国际合作的方式</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（四）国际组织倡导的合作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    国际组织倡导的合作是指由国际组织倡议发起的国际范围内各成员国或组织之间的合作。</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    《</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国际卫生条例</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明确，各缔约国应在评估公共卫生信息后 </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24 </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小时内，以现有</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最有效的通讯方式</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，通过</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国际卫生条例</a:t>
            </a: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国家归口单位向世界卫生组织通报在本国领土内发生、并根据决策文件有可能构成国际关注的突发公共卫生事件的所有事件，以及为应对这些事件所采取的任何卫生措施。</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E7727BB2-FDF8-4FCA-878E-980D6D0E39B1}"/>
              </a:ext>
            </a:extLst>
          </p:cNvPr>
          <p:cNvGrpSpPr/>
          <p:nvPr/>
        </p:nvGrpSpPr>
        <p:grpSpPr>
          <a:xfrm>
            <a:off x="0" y="34869"/>
            <a:ext cx="6943343" cy="873851"/>
            <a:chOff x="139370" y="116632"/>
            <a:chExt cx="6943343" cy="873851"/>
          </a:xfrm>
        </p:grpSpPr>
        <p:sp>
          <p:nvSpPr>
            <p:cNvPr id="18" name="文本框 17">
              <a:extLst>
                <a:ext uri="{FF2B5EF4-FFF2-40B4-BE49-F238E27FC236}">
                  <a16:creationId xmlns:a16="http://schemas.microsoft.com/office/drawing/2014/main" id="{AE0F6AE5-0931-41CF-AC99-584BFAF9C5B3}"/>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1A1B16AD-2113-4E00-8141-3A61B705124B}"/>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6" name="文本框 5">
            <a:extLst>
              <a:ext uri="{FF2B5EF4-FFF2-40B4-BE49-F238E27FC236}">
                <a16:creationId xmlns:a16="http://schemas.microsoft.com/office/drawing/2014/main" id="{6A73083C-DED2-4C36-8FAC-53BCC39FD18B}"/>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6</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2020</a:t>
            </a:r>
            <a:r>
              <a:rPr lang="zh-CN" altLang="en-US" sz="1200" dirty="0">
                <a:latin typeface="+mn-ea"/>
                <a:cs typeface="Times New Roman" panose="02020603050405020304" pitchFamily="18" charset="0"/>
              </a:rPr>
              <a:t>）</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2697108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66511" y="1196752"/>
            <a:ext cx="8585227" cy="3618491"/>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三、疫情防控国际合作的风险</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1</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、各国之间的</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信息交流</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存在信息局部性、片段性、时滞性等问题，影响世界防疫的成效</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2</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、疫苗研发</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技术保密性</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工作出现纰漏的可能性较大</a:t>
            </a: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3</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、合作疫苗成果陷入多个国家、公司</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专利的争斗</a:t>
            </a:r>
            <a:endParaRPr kumimoji="0" lang="en-US" altLang="zh-CN" sz="2200" b="0" i="0" u="none" strike="noStrike" kern="1200" cap="none" spc="0" normalizeH="0" baseline="0" noProof="0" dirty="0">
              <a:ln>
                <a:noFill/>
              </a:ln>
              <a:solidFill>
                <a:srgbClr val="FF0000"/>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4</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、造成部分参与者产生</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“搭便车”</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的思想</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5</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、不利于对疫情防控相关科研工作产生</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激励作用</a:t>
            </a: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A961E0E8-F554-4021-B3E2-5DA7A28BBA47}"/>
              </a:ext>
            </a:extLst>
          </p:cNvPr>
          <p:cNvGrpSpPr/>
          <p:nvPr/>
        </p:nvGrpSpPr>
        <p:grpSpPr>
          <a:xfrm>
            <a:off x="0" y="34869"/>
            <a:ext cx="6943343" cy="873851"/>
            <a:chOff x="139370" y="116632"/>
            <a:chExt cx="6943343" cy="873851"/>
          </a:xfrm>
        </p:grpSpPr>
        <p:sp>
          <p:nvSpPr>
            <p:cNvPr id="18" name="文本框 17">
              <a:extLst>
                <a:ext uri="{FF2B5EF4-FFF2-40B4-BE49-F238E27FC236}">
                  <a16:creationId xmlns:a16="http://schemas.microsoft.com/office/drawing/2014/main" id="{504C0185-89BF-445B-A747-6B5E7532A94E}"/>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1ACB27F6-5AE5-4FD6-B95C-C5DD88F40F0F}"/>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Tree>
    <p:extLst>
      <p:ext uri="{BB962C8B-B14F-4D97-AF65-F5344CB8AC3E}">
        <p14:creationId xmlns:p14="http://schemas.microsoft.com/office/powerpoint/2010/main" val="1020369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323528" y="1268760"/>
            <a:ext cx="8280920" cy="3618491"/>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四、疫情防控国际合作的策略</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1</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、共筑人类命运共同体意识：新冠病毒传染性强、传染速度快、隐蔽性极强、危害大，对人类生存构成极大的风险，各国需要形成一致的目标、</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求同存异、开放透明</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地共同应对这一突发公共卫生事件危机。疫情防控国际科技合作需要全人类的智慧和资源，各国基于一致目标和技术基础前提，实现更为畅通的多国交流协调，通过疫情防控资源分享，力争尽可能快地突破疫情防控的科技瓶颈。</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p:txBody>
      </p:sp>
      <p:grpSp>
        <p:nvGrpSpPr>
          <p:cNvPr id="17" name="组合 16">
            <a:extLst>
              <a:ext uri="{FF2B5EF4-FFF2-40B4-BE49-F238E27FC236}">
                <a16:creationId xmlns:a16="http://schemas.microsoft.com/office/drawing/2014/main" id="{AE69A89D-2426-4D57-9859-7C9C6079FC55}"/>
              </a:ext>
            </a:extLst>
          </p:cNvPr>
          <p:cNvGrpSpPr/>
          <p:nvPr/>
        </p:nvGrpSpPr>
        <p:grpSpPr>
          <a:xfrm>
            <a:off x="0" y="0"/>
            <a:ext cx="6943343" cy="873851"/>
            <a:chOff x="139370" y="116632"/>
            <a:chExt cx="6943343" cy="873851"/>
          </a:xfrm>
        </p:grpSpPr>
        <p:sp>
          <p:nvSpPr>
            <p:cNvPr id="18" name="文本框 17">
              <a:extLst>
                <a:ext uri="{FF2B5EF4-FFF2-40B4-BE49-F238E27FC236}">
                  <a16:creationId xmlns:a16="http://schemas.microsoft.com/office/drawing/2014/main" id="{32EE7667-CFF5-4F13-AA39-6D05265F5CA9}"/>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9698E5B8-A9ED-4A78-AF3F-A73908F65FA5}"/>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Tree>
    <p:extLst>
      <p:ext uri="{BB962C8B-B14F-4D97-AF65-F5344CB8AC3E}">
        <p14:creationId xmlns:p14="http://schemas.microsoft.com/office/powerpoint/2010/main" val="2637066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292425" y="875232"/>
            <a:ext cx="8651464" cy="4965014"/>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四、疫情防控国际合作的策略</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2</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、强化国际组织和国际规则：国际组织和国际规则是各国国际科技合作的框架。以世界卫生组织为代表的国际组织及其规则，对于突发公共卫生事件及其应对制定一系列</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制度和措施</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，国际规则明确成员的</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职责</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和</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信息披露义务</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，各国需要严格遵守相应制度规定，推行疫情防控行之有效的措施。</a:t>
            </a: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3</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加强国家之间的协调：疫情信息分享、防控知识分享、医疗合作分享、科技合作研发和防疫治理经验分享，所有国际科技合作内容都离不开国家支持。国家支持的基础研究和一般性研究为疫情防控国际科技合作提供平台和可能，国家所进行的研发资金筹集、资助项目论证、研发单位考察等有助于避免或降低国际科技合作决策失误。</a:t>
            </a:r>
          </a:p>
        </p:txBody>
      </p:sp>
      <p:grpSp>
        <p:nvGrpSpPr>
          <p:cNvPr id="17" name="组合 16">
            <a:extLst>
              <a:ext uri="{FF2B5EF4-FFF2-40B4-BE49-F238E27FC236}">
                <a16:creationId xmlns:a16="http://schemas.microsoft.com/office/drawing/2014/main" id="{79D0A22B-5F99-4C26-B0B7-89DFCD8BF3FF}"/>
              </a:ext>
            </a:extLst>
          </p:cNvPr>
          <p:cNvGrpSpPr/>
          <p:nvPr/>
        </p:nvGrpSpPr>
        <p:grpSpPr>
          <a:xfrm>
            <a:off x="0" y="0"/>
            <a:ext cx="6943343" cy="873851"/>
            <a:chOff x="139370" y="116632"/>
            <a:chExt cx="6943343" cy="873851"/>
          </a:xfrm>
        </p:grpSpPr>
        <p:sp>
          <p:nvSpPr>
            <p:cNvPr id="18" name="文本框 17">
              <a:extLst>
                <a:ext uri="{FF2B5EF4-FFF2-40B4-BE49-F238E27FC236}">
                  <a16:creationId xmlns:a16="http://schemas.microsoft.com/office/drawing/2014/main" id="{DBCB7980-8AC2-4560-96D0-59A2D8867F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DD24E599-272C-426D-A918-DFA918DA8C94}"/>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Tree>
    <p:extLst>
      <p:ext uri="{BB962C8B-B14F-4D97-AF65-F5344CB8AC3E}">
        <p14:creationId xmlns:p14="http://schemas.microsoft.com/office/powerpoint/2010/main" val="397069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走出去</a:t>
            </a:r>
            <a:r>
              <a:rPr lang="zh-CN" altLang="en-US" sz="2000" dirty="0"/>
              <a:t>”</a:t>
            </a:r>
          </a:p>
        </p:txBody>
      </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6943342" cy="738664"/>
          </a:xfrm>
          <a:prstGeom prst="rect">
            <a:avLst/>
          </a:prstGeom>
          <a:noFill/>
        </p:spPr>
        <p:txBody>
          <a:bodyPr wrap="square" rtlCol="0">
            <a:spAutoFit/>
          </a:bodyPr>
          <a:lstStyle/>
          <a:p>
            <a:pPr marL="342900" indent="-342900">
              <a:buAutoNum type="arabicPeriod"/>
            </a:pPr>
            <a:r>
              <a:rPr lang="zh-CN" altLang="en-US" sz="2400" dirty="0">
                <a:solidFill>
                  <a:schemeClr val="bg1">
                    <a:lumMod val="85000"/>
                  </a:schemeClr>
                </a:solidFill>
              </a:rPr>
              <a:t>《“十三五”国际科技创新合作专项规划》</a:t>
            </a:r>
            <a:endParaRPr lang="en-US" altLang="zh-CN" sz="2400" dirty="0">
              <a:solidFill>
                <a:schemeClr val="bg1">
                  <a:lumMod val="85000"/>
                </a:schemeClr>
              </a:solidFill>
            </a:endParaRPr>
          </a:p>
          <a:p>
            <a:endParaRPr lang="en-US" altLang="zh-CN" dirty="0">
              <a:solidFill>
                <a:schemeClr val="bg1">
                  <a:lumMod val="85000"/>
                </a:schemeClr>
              </a:solidFill>
            </a:endParaRPr>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537900"/>
            <a:ext cx="7416824" cy="630942"/>
          </a:xfrm>
          <a:prstGeom prst="rect">
            <a:avLst/>
          </a:prstGeom>
          <a:noFill/>
        </p:spPr>
        <p:txBody>
          <a:bodyPr wrap="square" rtlCol="0">
            <a:spAutoFit/>
          </a:bodyPr>
          <a:lstStyle/>
          <a:p>
            <a:r>
              <a:rPr lang="en-US" altLang="zh-CN" sz="2400" dirty="0"/>
              <a:t>2.  </a:t>
            </a:r>
            <a:r>
              <a:rPr lang="zh-CN" altLang="en-US" sz="2400" dirty="0"/>
              <a:t>《推进“一带一路”建设科技创新合作专项规划》</a:t>
            </a:r>
            <a:endParaRPr lang="en-US" altLang="zh-CN" sz="2400" dirty="0"/>
          </a:p>
          <a:p>
            <a:endParaRPr lang="en-US" altLang="zh-CN" sz="1100" dirty="0"/>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09021"/>
            <a:ext cx="7920880" cy="830997"/>
          </a:xfrm>
          <a:prstGeom prst="rect">
            <a:avLst/>
          </a:prstGeom>
          <a:noFill/>
        </p:spPr>
        <p:txBody>
          <a:bodyPr wrap="square" rtlCol="0">
            <a:spAutoFit/>
          </a:bodyPr>
          <a:lstStyle/>
          <a:p>
            <a:r>
              <a:rPr lang="en-US" altLang="zh-CN" sz="2400" dirty="0">
                <a:solidFill>
                  <a:schemeClr val="bg1">
                    <a:lumMod val="85000"/>
                  </a:schemeClr>
                </a:solidFill>
              </a:rPr>
              <a:t>3. </a:t>
            </a:r>
            <a:r>
              <a:rPr lang="en-US" altLang="zh-CN" sz="2400" b="0" i="0" dirty="0">
                <a:solidFill>
                  <a:schemeClr val="bg1">
                    <a:lumMod val="85000"/>
                  </a:schemeClr>
                </a:solidFill>
                <a:effectLst/>
                <a:latin typeface="arial" panose="020B0604020202020204" pitchFamily="34" charset="0"/>
              </a:rPr>
              <a:t>《</a:t>
            </a:r>
            <a:r>
              <a:rPr lang="zh-CN" altLang="en-US" sz="2400" b="0" i="0" dirty="0">
                <a:solidFill>
                  <a:schemeClr val="bg1">
                    <a:lumMod val="85000"/>
                  </a:schemeClr>
                </a:solidFill>
                <a:effectLst/>
                <a:latin typeface="arial" panose="020B0604020202020204" pitchFamily="34" charset="0"/>
              </a:rPr>
              <a:t>国家重点研发计划 “政府间国际科技创新合作”重点            专项</a:t>
            </a:r>
            <a:r>
              <a:rPr lang="en-US" altLang="zh-CN" sz="2400" b="0" i="0" dirty="0">
                <a:solidFill>
                  <a:schemeClr val="bg1">
                    <a:lumMod val="85000"/>
                  </a:schemeClr>
                </a:solidFill>
                <a:effectLst/>
                <a:latin typeface="arial" panose="020B0604020202020204" pitchFamily="34" charset="0"/>
              </a:rPr>
              <a:t>2020</a:t>
            </a:r>
            <a:r>
              <a:rPr lang="zh-CN" altLang="en-US" sz="2400" b="0" i="0" dirty="0">
                <a:solidFill>
                  <a:schemeClr val="bg1">
                    <a:lumMod val="85000"/>
                  </a:schemeClr>
                </a:solidFill>
                <a:effectLst/>
                <a:latin typeface="arial" panose="020B0604020202020204" pitchFamily="34" charset="0"/>
              </a:rPr>
              <a:t>年度项目申报指南</a:t>
            </a:r>
            <a:r>
              <a:rPr lang="en-US" altLang="zh-CN" sz="2400" b="0" i="0" dirty="0">
                <a:solidFill>
                  <a:schemeClr val="bg1">
                    <a:lumMod val="85000"/>
                  </a:schemeClr>
                </a:solidFill>
                <a:effectLst/>
                <a:latin typeface="arial" panose="020B0604020202020204" pitchFamily="34" charset="0"/>
              </a:rPr>
              <a:t>》</a:t>
            </a:r>
            <a:endParaRPr lang="zh-CN" altLang="en-US" sz="2400" dirty="0">
              <a:solidFill>
                <a:schemeClr val="bg1">
                  <a:lumMod val="85000"/>
                </a:schemeClr>
              </a:solidFill>
            </a:endParaRPr>
          </a:p>
        </p:txBody>
      </p:sp>
      <p:sp>
        <p:nvSpPr>
          <p:cNvPr id="9" name="文本框 8">
            <a:extLst>
              <a:ext uri="{FF2B5EF4-FFF2-40B4-BE49-F238E27FC236}">
                <a16:creationId xmlns:a16="http://schemas.microsoft.com/office/drawing/2014/main" id="{9C9E58AC-F96D-4971-A8B2-B3CE66D4A073}"/>
              </a:ext>
            </a:extLst>
          </p:cNvPr>
          <p:cNvSpPr txBox="1"/>
          <p:nvPr/>
        </p:nvSpPr>
        <p:spPr>
          <a:xfrm>
            <a:off x="4155239" y="4941168"/>
            <a:ext cx="360040" cy="779572"/>
          </a:xfrm>
          <a:prstGeom prst="rect">
            <a:avLst/>
          </a:prstGeom>
          <a:noFill/>
        </p:spPr>
        <p:txBody>
          <a:bodyPr wrap="square" rtlCol="0">
            <a:spAutoFit/>
          </a:bodyPr>
          <a:lstStyle/>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endParaRPr lang="zh-CN" altLang="en-US" sz="2800" dirty="0">
              <a:solidFill>
                <a:schemeClr val="bg1">
                  <a:lumMod val="8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674967"/>
                <a:ext cx="7749063" cy="841577"/>
              </a:xfrm>
              <a:prstGeom prst="rect">
                <a:avLst/>
              </a:prstGeom>
              <a:noFill/>
            </p:spPr>
            <p:txBody>
              <a:bodyPr wrap="square" rtlCol="0">
                <a:spAutoFit/>
              </a:bodyPr>
              <a:lstStyle/>
              <a:p>
                <a:r>
                  <a:rPr lang="zh-CN" altLang="en-US" sz="1600" b="0" i="0" dirty="0">
                    <a:solidFill>
                      <a:schemeClr val="bg1">
                        <a:lumMod val="85000"/>
                      </a:schemeClr>
                    </a:solidFill>
                    <a:effectLst/>
                    <a:latin typeface="+mn-ea"/>
                  </a:rPr>
                  <a:t>深入贯彻新时期我国总体外交战略方针，切实发挥国际科技创新合作巩固双边、多边合作关系的引领和催化剂作用，深化政府间科技创新合作，深度参与国际科技创新合作治</a:t>
                </a:r>
                <a14:m>
                  <m:oMath xmlns:m="http://schemas.openxmlformats.org/officeDocument/2006/math">
                    <m:sSup>
                      <m:sSupPr>
                        <m:ctrlPr>
                          <a:rPr lang="en-US" altLang="zh-CN" sz="1600" b="0" i="1" dirty="0" smtClean="0">
                            <a:solidFill>
                              <a:schemeClr val="bg1">
                                <a:lumMod val="85000"/>
                              </a:schemeClr>
                            </a:solidFill>
                            <a:effectLst/>
                            <a:latin typeface="Cambria Math" panose="02040503050406030204" pitchFamily="18" charset="0"/>
                          </a:rPr>
                        </m:ctrlPr>
                      </m:sSupPr>
                      <m:e>
                        <m:r>
                          <a:rPr lang="zh-CN" altLang="en-US" sz="1600" i="1" dirty="0">
                            <a:solidFill>
                              <a:schemeClr val="bg1">
                                <a:lumMod val="85000"/>
                              </a:schemeClr>
                            </a:solidFill>
                            <a:latin typeface="Cambria Math" panose="02040503050406030204" pitchFamily="18" charset="0"/>
                          </a:rPr>
                          <m:t>理</m:t>
                        </m:r>
                      </m:e>
                      <m:sup>
                        <m:r>
                          <a:rPr lang="en-US" altLang="zh-CN" sz="1600" b="0" i="1" dirty="0" smtClean="0">
                            <a:solidFill>
                              <a:schemeClr val="bg1">
                                <a:lumMod val="85000"/>
                              </a:schemeClr>
                            </a:solidFill>
                            <a:effectLst/>
                            <a:latin typeface="Cambria Math" panose="02040503050406030204" pitchFamily="18" charset="0"/>
                          </a:rPr>
                          <m:t>[2]</m:t>
                        </m:r>
                      </m:sup>
                    </m:sSup>
                    <m:r>
                      <a:rPr lang="zh-CN" altLang="en-US" sz="1600" i="1" dirty="0">
                        <a:solidFill>
                          <a:schemeClr val="bg1">
                            <a:lumMod val="85000"/>
                          </a:schemeClr>
                        </a:solidFill>
                        <a:latin typeface="Cambria Math" panose="02040503050406030204" pitchFamily="18" charset="0"/>
                      </a:rPr>
                      <m:t>。</m:t>
                    </m:r>
                  </m:oMath>
                </a14:m>
                <a:endParaRPr lang="zh-CN" altLang="en-US" sz="1600" dirty="0">
                  <a:solidFill>
                    <a:schemeClr val="bg1">
                      <a:lumMod val="85000"/>
                    </a:schemeClr>
                  </a:solidFill>
                  <a:latin typeface="+mn-ea"/>
                </a:endParaRP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674967"/>
                <a:ext cx="7749063" cy="841577"/>
              </a:xfrm>
              <a:prstGeom prst="rect">
                <a:avLst/>
              </a:prstGeom>
              <a:blipFill>
                <a:blip r:embed="rId3"/>
                <a:stretch>
                  <a:fillRect l="-472" t="-2174"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996952"/>
                <a:ext cx="7848872" cy="605871"/>
              </a:xfrm>
              <a:prstGeom prst="rect">
                <a:avLst/>
              </a:prstGeom>
              <a:noFill/>
            </p:spPr>
            <p:txBody>
              <a:bodyPr wrap="square" rtlCol="0">
                <a:spAutoFit/>
              </a:bodyPr>
              <a:lstStyle/>
              <a:p>
                <a:r>
                  <a:rPr lang="zh-CN" altLang="en-US" sz="1600" b="0" i="0" dirty="0">
                    <a:solidFill>
                      <a:srgbClr val="333333"/>
                    </a:solidFill>
                    <a:effectLst/>
                    <a:latin typeface="Helvetica Neue"/>
                  </a:rPr>
                  <a:t>积极对接沿线国家的发展战略，共同参与“一带一路”科技创新合作，共享科技成果和科技发展经验，打造</a:t>
                </a:r>
                <a:r>
                  <a:rPr lang="zh-CN" altLang="en-US" sz="1600" b="0" i="0" u="none" strike="noStrike" dirty="0">
                    <a:effectLst/>
                    <a:latin typeface="Helvetica Neue"/>
                  </a:rPr>
                  <a:t>利益共同体</a:t>
                </a:r>
                <a:r>
                  <a:rPr lang="zh-CN" altLang="en-US" sz="1600" b="0" i="0" dirty="0">
                    <a:solidFill>
                      <a:srgbClr val="333333"/>
                    </a:solidFill>
                    <a:effectLst/>
                    <a:latin typeface="Helvetica Neue"/>
                  </a:rPr>
                  <a:t>和</a:t>
                </a:r>
                <a:r>
                  <a:rPr lang="zh-CN" altLang="en-US" sz="1600" b="0" i="0" u="none" strike="noStrike" dirty="0">
                    <a:effectLst/>
                    <a:latin typeface="Helvetica Neue"/>
                  </a:rPr>
                  <a:t>命运共同体</a:t>
                </a:r>
                <a:r>
                  <a:rPr lang="zh-CN" altLang="en-US" sz="1600" b="0" i="0" dirty="0">
                    <a:solidFill>
                      <a:srgbClr val="333333"/>
                    </a:solidFill>
                    <a:effectLst/>
                    <a:latin typeface="Helvetica Neue"/>
                  </a:rPr>
                  <a:t>，促进可持续发展和共同繁</a:t>
                </a:r>
                <a14:m>
                  <m:oMath xmlns:m="http://schemas.openxmlformats.org/officeDocument/2006/math">
                    <m:sSup>
                      <m:sSupPr>
                        <m:ctrlPr>
                          <a:rPr lang="en-US" altLang="zh-CN" sz="1600" b="0" i="1" dirty="0" smtClean="0">
                            <a:solidFill>
                              <a:srgbClr val="333333"/>
                            </a:solidFill>
                            <a:effectLst/>
                            <a:latin typeface="Cambria Math" panose="02040503050406030204" pitchFamily="18" charset="0"/>
                          </a:rPr>
                        </m:ctrlPr>
                      </m:sSupPr>
                      <m:e>
                        <m:r>
                          <a:rPr lang="zh-CN" altLang="en-US" sz="1600" i="1" dirty="0">
                            <a:solidFill>
                              <a:srgbClr val="333333"/>
                            </a:solidFill>
                            <a:latin typeface="Cambria Math" panose="02040503050406030204" pitchFamily="18" charset="0"/>
                          </a:rPr>
                          <m:t>荣</m:t>
                        </m:r>
                      </m:e>
                      <m:sup>
                        <m:r>
                          <a:rPr lang="en-US" altLang="zh-CN" sz="1600" b="0" i="1" dirty="0" smtClean="0">
                            <a:solidFill>
                              <a:srgbClr val="333333"/>
                            </a:solidFill>
                            <a:effectLst/>
                            <a:latin typeface="Cambria Math" panose="02040503050406030204" pitchFamily="18" charset="0"/>
                          </a:rPr>
                          <m:t>[3]</m:t>
                        </m:r>
                      </m:sup>
                    </m:sSup>
                  </m:oMath>
                </a14:m>
                <a:r>
                  <a:rPr lang="zh-CN" altLang="en-US" sz="1600" b="0" i="0" dirty="0">
                    <a:solidFill>
                      <a:srgbClr val="333333"/>
                    </a:solidFill>
                    <a:effectLst/>
                    <a:latin typeface="Helvetica Neue"/>
                  </a:rPr>
                  <a:t>。</a:t>
                </a:r>
                <a:endParaRPr lang="zh-CN" altLang="en-US" sz="1600" dirty="0"/>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996952"/>
                <a:ext cx="7848872" cy="605871"/>
              </a:xfrm>
              <a:prstGeom prst="rect">
                <a:avLst/>
              </a:prstGeom>
              <a:blipFill>
                <a:blip r:embed="rId4"/>
                <a:stretch>
                  <a:fillRect l="-388" t="-3030" b="-8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476510"/>
                <a:ext cx="7749063" cy="605871"/>
              </a:xfrm>
              <a:prstGeom prst="rect">
                <a:avLst/>
              </a:prstGeom>
              <a:noFill/>
            </p:spPr>
            <p:txBody>
              <a:bodyPr wrap="square" rtlCol="0">
                <a:spAutoFit/>
              </a:bodyPr>
              <a:lstStyle/>
              <a:p>
                <a:r>
                  <a:rPr lang="zh-CN" altLang="en-US" sz="1600" b="0" i="0" dirty="0">
                    <a:solidFill>
                      <a:schemeClr val="bg1">
                        <a:lumMod val="85000"/>
                      </a:schemeClr>
                    </a:solidFill>
                    <a:effectLst/>
                    <a:latin typeface="arial" panose="020B0604020202020204" pitchFamily="34" charset="0"/>
                  </a:rPr>
                  <a:t>决定支持我国与</a:t>
                </a:r>
                <a:r>
                  <a:rPr lang="en-US" altLang="zh-CN" sz="1600" b="0" i="0" dirty="0">
                    <a:solidFill>
                      <a:schemeClr val="bg1">
                        <a:lumMod val="85000"/>
                      </a:schemeClr>
                    </a:solidFill>
                    <a:effectLst/>
                    <a:latin typeface="arial" panose="020B0604020202020204" pitchFamily="34" charset="0"/>
                  </a:rPr>
                  <a:t>9</a:t>
                </a:r>
                <a:r>
                  <a:rPr lang="zh-CN" altLang="en-US" sz="1600" b="0" i="0" dirty="0">
                    <a:solidFill>
                      <a:schemeClr val="bg1">
                        <a:lumMod val="85000"/>
                      </a:schemeClr>
                    </a:solidFill>
                    <a:effectLst/>
                    <a:latin typeface="arial" panose="020B0604020202020204" pitchFamily="34" charset="0"/>
                  </a:rPr>
                  <a:t>个国家合作的</a:t>
                </a:r>
                <a:r>
                  <a:rPr lang="en-US" altLang="zh-CN" sz="1600" b="0" i="0" dirty="0">
                    <a:solidFill>
                      <a:schemeClr val="bg1">
                        <a:lumMod val="85000"/>
                      </a:schemeClr>
                    </a:solidFill>
                    <a:effectLst/>
                    <a:latin typeface="arial" panose="020B0604020202020204" pitchFamily="34" charset="0"/>
                  </a:rPr>
                  <a:t>10 </a:t>
                </a:r>
                <a:r>
                  <a:rPr lang="zh-CN" altLang="en-US" sz="1600" b="0" i="0" dirty="0">
                    <a:solidFill>
                      <a:schemeClr val="bg1">
                        <a:lumMod val="85000"/>
                      </a:schemeClr>
                    </a:solidFill>
                    <a:effectLst/>
                    <a:latin typeface="arial" panose="020B0604020202020204" pitchFamily="34" charset="0"/>
                  </a:rPr>
                  <a:t>个指南方向的</a:t>
                </a:r>
                <a:r>
                  <a:rPr lang="en-US" altLang="zh-CN" sz="1600" b="0" i="0" dirty="0">
                    <a:solidFill>
                      <a:schemeClr val="bg1">
                        <a:lumMod val="85000"/>
                      </a:schemeClr>
                    </a:solidFill>
                    <a:effectLst/>
                    <a:latin typeface="arial" panose="020B0604020202020204" pitchFamily="34" charset="0"/>
                  </a:rPr>
                  <a:t>71-81</a:t>
                </a:r>
                <a:r>
                  <a:rPr lang="zh-CN" altLang="en-US" sz="1600" b="0" i="0" dirty="0">
                    <a:solidFill>
                      <a:schemeClr val="bg1">
                        <a:lumMod val="85000"/>
                      </a:schemeClr>
                    </a:solidFill>
                    <a:effectLst/>
                    <a:latin typeface="arial" panose="020B0604020202020204" pitchFamily="34" charset="0"/>
                  </a:rPr>
                  <a:t>左右个项目，项目国拨经费总概算高达</a:t>
                </a:r>
                <a:r>
                  <a:rPr lang="en-US" altLang="zh-CN" sz="1600" b="0" i="0" dirty="0">
                    <a:solidFill>
                      <a:schemeClr val="bg1">
                        <a:lumMod val="85000"/>
                      </a:schemeClr>
                    </a:solidFill>
                    <a:effectLst/>
                    <a:latin typeface="arial" panose="020B0604020202020204" pitchFamily="34" charset="0"/>
                  </a:rPr>
                  <a:t>2.8 </a:t>
                </a:r>
                <a:r>
                  <a:rPr lang="zh-CN" altLang="en-US" sz="1600" b="0" i="0" dirty="0">
                    <a:solidFill>
                      <a:schemeClr val="bg1">
                        <a:lumMod val="85000"/>
                      </a:schemeClr>
                    </a:solidFill>
                    <a:effectLst/>
                    <a:latin typeface="arial" panose="020B0604020202020204" pitchFamily="34" charset="0"/>
                  </a:rPr>
                  <a:t>亿</a:t>
                </a:r>
                <a14:m>
                  <m:oMath xmlns:m="http://schemas.openxmlformats.org/officeDocument/2006/math">
                    <m:sSup>
                      <m:sSupPr>
                        <m:ctrlPr>
                          <a:rPr lang="en-US" altLang="zh-CN" sz="1600" b="0" i="1" smtClean="0">
                            <a:solidFill>
                              <a:schemeClr val="bg1">
                                <a:lumMod val="85000"/>
                              </a:schemeClr>
                            </a:solidFill>
                            <a:effectLst/>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元</m:t>
                        </m:r>
                      </m:e>
                      <m:sup>
                        <m:r>
                          <a:rPr lang="en-US" altLang="zh-CN" sz="1600" b="0" i="1" smtClean="0">
                            <a:solidFill>
                              <a:schemeClr val="bg1">
                                <a:lumMod val="85000"/>
                              </a:schemeClr>
                            </a:solidFill>
                            <a:effectLst/>
                            <a:latin typeface="Cambria Math" panose="02040503050406030204" pitchFamily="18" charset="0"/>
                          </a:rPr>
                          <m:t>[4]</m:t>
                        </m:r>
                      </m:sup>
                    </m:sSup>
                  </m:oMath>
                </a14:m>
                <a:r>
                  <a:rPr lang="zh-CN" altLang="en-US" sz="1600" b="0" i="0" dirty="0">
                    <a:solidFill>
                      <a:schemeClr val="bg1">
                        <a:lumMod val="85000"/>
                      </a:schemeClr>
                    </a:solidFill>
                    <a:effectLst/>
                    <a:latin typeface="arial" panose="020B0604020202020204" pitchFamily="34" charset="0"/>
                  </a:rPr>
                  <a:t>。</a:t>
                </a:r>
                <a:endParaRPr lang="zh-CN" altLang="en-US" sz="1600" dirty="0">
                  <a:solidFill>
                    <a:schemeClr val="bg1">
                      <a:lumMod val="85000"/>
                    </a:schemeClr>
                  </a:solidFill>
                </a:endParaRPr>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476510"/>
                <a:ext cx="7749063" cy="605871"/>
              </a:xfrm>
              <a:prstGeom prst="rect">
                <a:avLst/>
              </a:prstGeom>
              <a:blipFill>
                <a:blip r:embed="rId5"/>
                <a:stretch>
                  <a:fillRect l="-472" t="-4000" b="-9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C946701-0EE4-425F-8BCA-CDE379AE4661}"/>
              </a:ext>
            </a:extLst>
          </p:cNvPr>
          <p:cNvSpPr txBox="1"/>
          <p:nvPr/>
        </p:nvSpPr>
        <p:spPr>
          <a:xfrm>
            <a:off x="1475656" y="6093296"/>
            <a:ext cx="7605047" cy="830997"/>
          </a:xfrm>
          <a:prstGeom prst="rect">
            <a:avLst/>
          </a:prstGeom>
          <a:noFill/>
        </p:spPr>
        <p:txBody>
          <a:bodyPr wrap="square" rtlCol="0">
            <a:spAutoFit/>
          </a:bodyPr>
          <a:lstStyle/>
          <a:p>
            <a:pPr algn="r"/>
            <a:r>
              <a:rPr lang="en-US" altLang="zh-CN" sz="1200" dirty="0">
                <a:latin typeface="+mn-ea"/>
              </a:rPr>
              <a:t>[2]</a:t>
            </a:r>
            <a:r>
              <a:rPr lang="zh-CN" altLang="en-US" sz="1200" i="0" dirty="0">
                <a:effectLst/>
                <a:latin typeface="+mn-ea"/>
              </a:rPr>
              <a:t>科技部关于印发</a:t>
            </a:r>
            <a:r>
              <a:rPr lang="en-US" altLang="zh-CN" sz="1200" i="0" dirty="0">
                <a:effectLst/>
                <a:latin typeface="+mn-ea"/>
              </a:rPr>
              <a:t>《“</a:t>
            </a:r>
            <a:r>
              <a:rPr lang="zh-CN" altLang="en-US" sz="1200" i="0" dirty="0">
                <a:effectLst/>
                <a:latin typeface="+mn-ea"/>
              </a:rPr>
              <a:t>十三五”国际科技创新合作专项规划</a:t>
            </a:r>
            <a:r>
              <a:rPr lang="en-US" altLang="zh-CN" sz="1200" i="0" dirty="0">
                <a:effectLst/>
                <a:latin typeface="+mn-ea"/>
              </a:rPr>
              <a:t>》</a:t>
            </a:r>
            <a:r>
              <a:rPr lang="zh-CN" altLang="en-US" sz="1200" i="0" dirty="0">
                <a:effectLst/>
                <a:latin typeface="+mn-ea"/>
              </a:rPr>
              <a:t>的通知</a:t>
            </a:r>
            <a:r>
              <a:rPr lang="zh-CN" altLang="en-US" sz="1200" dirty="0">
                <a:latin typeface="+mn-ea"/>
              </a:rPr>
              <a:t> </a:t>
            </a:r>
            <a:r>
              <a:rPr lang="zh-CN" altLang="en-US" sz="1200" i="0" dirty="0">
                <a:effectLst/>
                <a:latin typeface="+mn-ea"/>
              </a:rPr>
              <a:t>国科发外</a:t>
            </a:r>
            <a:r>
              <a:rPr lang="en-US" altLang="zh-CN" sz="1200" i="0" dirty="0">
                <a:effectLst/>
                <a:latin typeface="+mn-ea"/>
              </a:rPr>
              <a:t>〔2017〕118</a:t>
            </a:r>
            <a:r>
              <a:rPr lang="zh-CN" altLang="en-US" sz="1200" i="0" dirty="0">
                <a:effectLst/>
                <a:latin typeface="+mn-ea"/>
              </a:rPr>
              <a:t>号</a:t>
            </a:r>
            <a:endParaRPr lang="en-US" altLang="zh-CN" sz="1200" i="0" dirty="0">
              <a:effectLst/>
              <a:latin typeface="+mn-ea"/>
            </a:endParaRPr>
          </a:p>
          <a:p>
            <a:pPr algn="r"/>
            <a:r>
              <a:rPr lang="en-US" altLang="zh-CN" sz="1200" i="0" dirty="0">
                <a:effectLst/>
                <a:latin typeface="+mn-ea"/>
              </a:rPr>
              <a:t>[3]</a:t>
            </a:r>
            <a:r>
              <a:rPr lang="zh-CN" altLang="en-US" sz="1200" i="0" dirty="0">
                <a:effectLst/>
                <a:latin typeface="+mn-ea"/>
              </a:rPr>
              <a:t>科技部 发展改革委 外交部 商务部关于印发</a:t>
            </a:r>
            <a:r>
              <a:rPr lang="en-US" altLang="zh-CN" sz="1200" i="0" dirty="0">
                <a:effectLst/>
                <a:latin typeface="+mn-ea"/>
              </a:rPr>
              <a:t>《</a:t>
            </a:r>
            <a:r>
              <a:rPr lang="zh-CN" altLang="en-US" sz="1200" i="0" dirty="0">
                <a:effectLst/>
                <a:latin typeface="+mn-ea"/>
              </a:rPr>
              <a:t>推进“一带一路”建设科技创新合作专项规划</a:t>
            </a:r>
            <a:r>
              <a:rPr lang="en-US" altLang="zh-CN" sz="1200" i="0" dirty="0">
                <a:effectLst/>
                <a:latin typeface="+mn-ea"/>
              </a:rPr>
              <a:t>》</a:t>
            </a:r>
            <a:r>
              <a:rPr lang="zh-CN" altLang="en-US" sz="1200" i="0" dirty="0">
                <a:effectLst/>
                <a:latin typeface="+mn-ea"/>
              </a:rPr>
              <a:t>的通知</a:t>
            </a:r>
            <a:endParaRPr lang="en-US" altLang="zh-CN" sz="1200" i="0" dirty="0">
              <a:effectLst/>
              <a:latin typeface="+mn-ea"/>
            </a:endParaRPr>
          </a:p>
          <a:p>
            <a:pPr algn="r"/>
            <a:r>
              <a:rPr lang="en-US" altLang="zh-CN" sz="1200" i="0" dirty="0">
                <a:solidFill>
                  <a:srgbClr val="000000"/>
                </a:solidFill>
                <a:effectLst/>
                <a:latin typeface="+mn-ea"/>
              </a:rPr>
              <a:t>[4]</a:t>
            </a:r>
            <a:r>
              <a:rPr lang="zh-CN" altLang="en-US" sz="1200" i="0" dirty="0">
                <a:solidFill>
                  <a:srgbClr val="000000"/>
                </a:solidFill>
                <a:effectLst/>
                <a:latin typeface="+mn-ea"/>
              </a:rPr>
              <a:t>科技部关于发布国家重点研发计划 “政府间国际科技创新合作”等重点专项</a:t>
            </a:r>
            <a:r>
              <a:rPr lang="en-US" altLang="zh-CN" sz="1200" i="0" dirty="0">
                <a:solidFill>
                  <a:srgbClr val="000000"/>
                </a:solidFill>
                <a:effectLst/>
                <a:latin typeface="+mn-ea"/>
              </a:rPr>
              <a:t>2020</a:t>
            </a:r>
            <a:r>
              <a:rPr lang="zh-CN" altLang="en-US" sz="1200" i="0" dirty="0">
                <a:solidFill>
                  <a:srgbClr val="000000"/>
                </a:solidFill>
                <a:effectLst/>
                <a:latin typeface="+mn-ea"/>
              </a:rPr>
              <a:t>年度项目申报指南的通知</a:t>
            </a:r>
            <a:endParaRPr lang="zh-CN" altLang="en-US" sz="1200" i="0" dirty="0">
              <a:effectLst/>
              <a:latin typeface="+mn-ea"/>
            </a:endParaRPr>
          </a:p>
          <a:p>
            <a:pPr algn="r"/>
            <a:endParaRPr lang="zh-CN" altLang="en-US" sz="1200" dirty="0">
              <a:latin typeface="+mn-ea"/>
            </a:endParaRPr>
          </a:p>
        </p:txBody>
      </p:sp>
    </p:spTree>
    <p:extLst>
      <p:ext uri="{BB962C8B-B14F-4D97-AF65-F5344CB8AC3E}">
        <p14:creationId xmlns:p14="http://schemas.microsoft.com/office/powerpoint/2010/main" val="513425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FEFB8F7-480B-4B18-9332-192E23234E21}"/>
              </a:ext>
            </a:extLst>
          </p:cNvPr>
          <p:cNvSpPr txBox="1"/>
          <p:nvPr/>
        </p:nvSpPr>
        <p:spPr>
          <a:xfrm>
            <a:off x="501344" y="1130566"/>
            <a:ext cx="8173650" cy="4516173"/>
          </a:xfrm>
          <a:prstGeom prst="rect">
            <a:avLst/>
          </a:prstGeom>
          <a:noFill/>
        </p:spPr>
        <p:txBody>
          <a:bodyPr wrap="square">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ea"/>
                <a:cs typeface="Arial" panose="020B0604020202020204" pitchFamily="34" charset="0"/>
              </a:rPr>
              <a:t>四、疫情防控国际合作的策略</a:t>
            </a:r>
            <a:endParaRPr kumimoji="0" lang="en-US" altLang="zh-CN" sz="2800" b="1"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4</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、推动各国</a:t>
            </a:r>
            <a:r>
              <a:rPr kumimoji="0" lang="zh-CN" altLang="en-US" sz="2200" b="0" i="0" u="none" strike="noStrike" kern="1200" cap="none" spc="0" normalizeH="0" baseline="0" noProof="0" dirty="0">
                <a:ln>
                  <a:noFill/>
                </a:ln>
                <a:solidFill>
                  <a:srgbClr val="FF0000"/>
                </a:solidFill>
                <a:effectLst/>
                <a:uLnTx/>
                <a:uFillTx/>
                <a:latin typeface="+mn-ea"/>
                <a:cs typeface="Arial" panose="020B0604020202020204" pitchFamily="34" charset="0"/>
              </a:rPr>
              <a:t>多层面主体</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协同：国际组织倡导的国际科技合作有助于联合利用世界各国各层次广泛的防疫资源，发挥国际、国家、企业和机构不同层面协同合作优势。</a:t>
            </a: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endParaRPr>
          </a:p>
          <a:p>
            <a:pPr marL="0" marR="0" lvl="0" indent="0" algn="l" defTabSz="914400" rtl="0" eaLnBrk="1" fontAlgn="auto" latinLnBrk="0" hangingPunct="1">
              <a:lnSpc>
                <a:spcPts val="35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mn-ea"/>
                <a:cs typeface="Arial" panose="020B0604020202020204" pitchFamily="34" charset="0"/>
              </a:rPr>
              <a:t>5</a:t>
            </a:r>
            <a:r>
              <a:rPr kumimoji="0" lang="zh-CN" altLang="en-US" sz="2200" b="0" i="0" u="none" strike="noStrike" kern="1200" cap="none" spc="0" normalizeH="0" baseline="0" noProof="0" dirty="0">
                <a:ln>
                  <a:noFill/>
                </a:ln>
                <a:solidFill>
                  <a:prstClr val="black"/>
                </a:solidFill>
                <a:effectLst/>
                <a:uLnTx/>
                <a:uFillTx/>
                <a:latin typeface="+mn-ea"/>
                <a:cs typeface="Arial" panose="020B0604020202020204" pitchFamily="34" charset="0"/>
              </a:rPr>
              <a:t>、支持和落实各类合作方式：单一合作方式可能会受到多种影响因素阻碍，而多种合作方式不仅增加合作的可能与机会，还减少信息失真、信息传达的不充分，使科技成果传播效果最大化，因此各国应采用和支持多种合作方式及其组合，以促进疫情防控国际科技合作成效。</a:t>
            </a:r>
          </a:p>
        </p:txBody>
      </p:sp>
      <p:grpSp>
        <p:nvGrpSpPr>
          <p:cNvPr id="17" name="组合 16">
            <a:extLst>
              <a:ext uri="{FF2B5EF4-FFF2-40B4-BE49-F238E27FC236}">
                <a16:creationId xmlns:a16="http://schemas.microsoft.com/office/drawing/2014/main" id="{AB6D33AC-425D-49E2-B035-C2B82A0DF643}"/>
              </a:ext>
            </a:extLst>
          </p:cNvPr>
          <p:cNvGrpSpPr/>
          <p:nvPr/>
        </p:nvGrpSpPr>
        <p:grpSpPr>
          <a:xfrm>
            <a:off x="0" y="0"/>
            <a:ext cx="6943343" cy="873851"/>
            <a:chOff x="139370" y="116632"/>
            <a:chExt cx="6943343" cy="873851"/>
          </a:xfrm>
        </p:grpSpPr>
        <p:sp>
          <p:nvSpPr>
            <p:cNvPr id="18" name="文本框 17">
              <a:extLst>
                <a:ext uri="{FF2B5EF4-FFF2-40B4-BE49-F238E27FC236}">
                  <a16:creationId xmlns:a16="http://schemas.microsoft.com/office/drawing/2014/main" id="{70409C27-7CE8-42A3-BDCF-C5651B5172E3}"/>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19" name="文本框 18">
              <a:extLst>
                <a:ext uri="{FF2B5EF4-FFF2-40B4-BE49-F238E27FC236}">
                  <a16:creationId xmlns:a16="http://schemas.microsoft.com/office/drawing/2014/main" id="{A013585C-5163-4CAF-9B25-C3B3A826067B}"/>
                </a:ext>
              </a:extLst>
            </p:cNvPr>
            <p:cNvSpPr txBox="1"/>
            <p:nvPr/>
          </p:nvSpPr>
          <p:spPr>
            <a:xfrm>
              <a:off x="139370" y="590373"/>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Tree>
    <p:extLst>
      <p:ext uri="{BB962C8B-B14F-4D97-AF65-F5344CB8AC3E}">
        <p14:creationId xmlns:p14="http://schemas.microsoft.com/office/powerpoint/2010/main" val="544754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229600" cy="1143000"/>
          </a:xfrm>
        </p:spPr>
        <p:txBody>
          <a:bodyPr>
            <a:normAutofit/>
          </a:bodyPr>
          <a:lstStyle/>
          <a:p>
            <a:r>
              <a:rPr lang="zh-CN" altLang="en-US" sz="3600" b="1" dirty="0">
                <a:latin typeface="+mn-lt"/>
                <a:ea typeface="+mn-ea"/>
                <a:cs typeface="+mn-cs"/>
              </a:rPr>
              <a:t>新冠 国际科技合作</a:t>
            </a:r>
          </a:p>
        </p:txBody>
      </p:sp>
      <p:graphicFrame>
        <p:nvGraphicFramePr>
          <p:cNvPr id="4" name="表格 3"/>
          <p:cNvGraphicFramePr/>
          <p:nvPr>
            <p:extLst>
              <p:ext uri="{D42A27DB-BD31-4B8C-83A1-F6EECF244321}">
                <p14:modId xmlns:p14="http://schemas.microsoft.com/office/powerpoint/2010/main" val="4004604160"/>
              </p:ext>
            </p:extLst>
          </p:nvPr>
        </p:nvGraphicFramePr>
        <p:xfrm>
          <a:off x="757982" y="1946493"/>
          <a:ext cx="7948295" cy="4120659"/>
        </p:xfrm>
        <a:graphic>
          <a:graphicData uri="http://schemas.openxmlformats.org/drawingml/2006/table">
            <a:tbl>
              <a:tblPr firstRow="1" bandRow="1">
                <a:tableStyleId>{21E4AEA4-8DFA-4A89-87EB-49C32662AFE0}</a:tableStyleId>
              </a:tblPr>
              <a:tblGrid>
                <a:gridCol w="2805906">
                  <a:extLst>
                    <a:ext uri="{9D8B030D-6E8A-4147-A177-3AD203B41FA5}">
                      <a16:colId xmlns:a16="http://schemas.microsoft.com/office/drawing/2014/main" val="20000"/>
                    </a:ext>
                  </a:extLst>
                </a:gridCol>
                <a:gridCol w="5142389">
                  <a:extLst>
                    <a:ext uri="{9D8B030D-6E8A-4147-A177-3AD203B41FA5}">
                      <a16:colId xmlns:a16="http://schemas.microsoft.com/office/drawing/2014/main" val="20001"/>
                    </a:ext>
                  </a:extLst>
                </a:gridCol>
              </a:tblGrid>
              <a:tr h="629920">
                <a:tc>
                  <a:txBody>
                    <a:bodyPr/>
                    <a:lstStyle/>
                    <a:p>
                      <a:pPr algn="ctr">
                        <a:buNone/>
                      </a:pPr>
                      <a:r>
                        <a:rPr lang="zh-CN" altLang="en-US" sz="2800" dirty="0">
                          <a:solidFill>
                            <a:schemeClr val="tx1"/>
                          </a:solidFill>
                        </a:rPr>
                        <a:t>依据</a:t>
                      </a:r>
                    </a:p>
                  </a:txBody>
                  <a:tcPr/>
                </a:tc>
                <a:tc>
                  <a:txBody>
                    <a:bodyPr/>
                    <a:lstStyle/>
                    <a:p>
                      <a:pPr algn="ctr">
                        <a:buNone/>
                      </a:pPr>
                      <a:r>
                        <a:rPr lang="zh-CN" altLang="en-US" sz="2800" dirty="0">
                          <a:solidFill>
                            <a:schemeClr val="tx1"/>
                          </a:solidFill>
                        </a:rPr>
                        <a:t>分类</a:t>
                      </a:r>
                    </a:p>
                  </a:txBody>
                  <a:tcPr/>
                </a:tc>
                <a:extLst>
                  <a:ext uri="{0D108BD9-81ED-4DB2-BD59-A6C34878D82A}">
                    <a16:rowId xmlns:a16="http://schemas.microsoft.com/office/drawing/2014/main" val="10000"/>
                  </a:ext>
                </a:extLst>
              </a:tr>
              <a:tr h="630555">
                <a:tc>
                  <a:txBody>
                    <a:bodyPr/>
                    <a:lstStyle/>
                    <a:p>
                      <a:pPr algn="ctr">
                        <a:buNone/>
                      </a:pPr>
                      <a:r>
                        <a:rPr lang="zh-CN" altLang="en-US" b="1" dirty="0"/>
                        <a:t>主体身份</a:t>
                      </a:r>
                    </a:p>
                  </a:txBody>
                  <a:tcPr/>
                </a:tc>
                <a:tc>
                  <a:txBody>
                    <a:bodyPr/>
                    <a:lstStyle/>
                    <a:p>
                      <a:pPr algn="ctr">
                        <a:buNone/>
                      </a:pPr>
                      <a:r>
                        <a:rPr lang="zh-CN" altLang="en-US" dirty="0">
                          <a:solidFill>
                            <a:srgbClr val="FF0000"/>
                          </a:solidFill>
                        </a:rPr>
                        <a:t>官方、半官方、民间</a:t>
                      </a:r>
                    </a:p>
                  </a:txBody>
                  <a:tcPr/>
                </a:tc>
                <a:extLst>
                  <a:ext uri="{0D108BD9-81ED-4DB2-BD59-A6C34878D82A}">
                    <a16:rowId xmlns:a16="http://schemas.microsoft.com/office/drawing/2014/main" val="10001"/>
                  </a:ext>
                </a:extLst>
              </a:tr>
              <a:tr h="629920">
                <a:tc>
                  <a:txBody>
                    <a:bodyPr/>
                    <a:lstStyle/>
                    <a:p>
                      <a:pPr algn="ctr">
                        <a:buNone/>
                      </a:pPr>
                      <a:r>
                        <a:rPr lang="zh-CN" altLang="en-US" b="1" dirty="0"/>
                        <a:t>主体数量</a:t>
                      </a:r>
                    </a:p>
                  </a:txBody>
                  <a:tcPr/>
                </a:tc>
                <a:tc>
                  <a:txBody>
                    <a:bodyPr/>
                    <a:lstStyle/>
                    <a:p>
                      <a:pPr algn="ctr">
                        <a:buNone/>
                      </a:pPr>
                      <a:r>
                        <a:rPr lang="zh-CN" altLang="en-US" dirty="0">
                          <a:solidFill>
                            <a:srgbClr val="FF0000"/>
                          </a:solidFill>
                        </a:rPr>
                        <a:t>双边合作、多边合作</a:t>
                      </a:r>
                    </a:p>
                  </a:txBody>
                  <a:tcPr/>
                </a:tc>
                <a:extLst>
                  <a:ext uri="{0D108BD9-81ED-4DB2-BD59-A6C34878D82A}">
                    <a16:rowId xmlns:a16="http://schemas.microsoft.com/office/drawing/2014/main" val="10002"/>
                  </a:ext>
                </a:extLst>
              </a:tr>
              <a:tr h="960264">
                <a:tc>
                  <a:txBody>
                    <a:bodyPr/>
                    <a:lstStyle/>
                    <a:p>
                      <a:pPr algn="ctr">
                        <a:buNone/>
                      </a:pPr>
                      <a:r>
                        <a:rPr lang="zh-CN" altLang="en-US" b="1" dirty="0"/>
                        <a:t>合作内容</a:t>
                      </a:r>
                    </a:p>
                  </a:txBody>
                  <a:tcPr/>
                </a:tc>
                <a:tc>
                  <a:txBody>
                    <a:bodyPr/>
                    <a:lstStyle/>
                    <a:p>
                      <a:pPr algn="ctr">
                        <a:buNone/>
                      </a:pPr>
                      <a:r>
                        <a:rPr lang="zh-CN" altLang="en-US" dirty="0">
                          <a:solidFill>
                            <a:srgbClr val="FF0000"/>
                          </a:solidFill>
                        </a:rPr>
                        <a:t>信息交流、科技人员交流、联合考察、科技</a:t>
                      </a:r>
                    </a:p>
                    <a:p>
                      <a:pPr algn="ctr">
                        <a:buNone/>
                      </a:pPr>
                      <a:r>
                        <a:rPr lang="zh-CN" altLang="en-US" dirty="0">
                          <a:solidFill>
                            <a:srgbClr val="FF0000"/>
                          </a:solidFill>
                        </a:rPr>
                        <a:t>项目联合开发、合作创办研究开发机构、国</a:t>
                      </a:r>
                    </a:p>
                    <a:p>
                      <a:pPr algn="ctr">
                        <a:buNone/>
                      </a:pPr>
                      <a:r>
                        <a:rPr lang="zh-CN" altLang="en-US" dirty="0">
                          <a:solidFill>
                            <a:srgbClr val="FF0000"/>
                          </a:solidFill>
                        </a:rPr>
                        <a:t>际技术转让和技术贸易等</a:t>
                      </a:r>
                    </a:p>
                  </a:txBody>
                  <a:tcPr/>
                </a:tc>
                <a:extLst>
                  <a:ext uri="{0D108BD9-81ED-4DB2-BD59-A6C34878D82A}">
                    <a16:rowId xmlns:a16="http://schemas.microsoft.com/office/drawing/2014/main" val="10003"/>
                  </a:ext>
                </a:extLst>
              </a:tr>
              <a:tr h="640080">
                <a:tc>
                  <a:txBody>
                    <a:bodyPr/>
                    <a:lstStyle/>
                    <a:p>
                      <a:pPr algn="ctr">
                        <a:buNone/>
                      </a:pPr>
                      <a:r>
                        <a:rPr lang="zh-CN" altLang="en-US" b="1" dirty="0"/>
                        <a:t>是否具有贸易性质</a:t>
                      </a:r>
                    </a:p>
                  </a:txBody>
                  <a:tcPr/>
                </a:tc>
                <a:tc>
                  <a:txBody>
                    <a:bodyPr/>
                    <a:lstStyle/>
                    <a:p>
                      <a:pPr algn="ctr">
                        <a:buNone/>
                      </a:pPr>
                      <a:r>
                        <a:rPr lang="zh-CN" altLang="en-US" dirty="0">
                          <a:solidFill>
                            <a:srgbClr val="FF0000"/>
                          </a:solidFill>
                        </a:rPr>
                        <a:t>贸易性</a:t>
                      </a:r>
                      <a:r>
                        <a:rPr lang="zh-CN" altLang="en-US" dirty="0"/>
                        <a:t>、</a:t>
                      </a:r>
                      <a:r>
                        <a:rPr lang="zh-CN" altLang="en-US" dirty="0">
                          <a:solidFill>
                            <a:srgbClr val="FF0000"/>
                          </a:solidFill>
                        </a:rPr>
                        <a:t>非贸易性</a:t>
                      </a:r>
                    </a:p>
                  </a:txBody>
                  <a:tcPr/>
                </a:tc>
                <a:extLst>
                  <a:ext uri="{0D108BD9-81ED-4DB2-BD59-A6C34878D82A}">
                    <a16:rowId xmlns:a16="http://schemas.microsoft.com/office/drawing/2014/main" val="10004"/>
                  </a:ext>
                </a:extLst>
              </a:tr>
              <a:tr h="629920">
                <a:tc>
                  <a:txBody>
                    <a:bodyPr/>
                    <a:lstStyle/>
                    <a:p>
                      <a:pPr algn="ctr">
                        <a:buNone/>
                      </a:pPr>
                      <a:r>
                        <a:rPr lang="zh-CN" altLang="en-US" b="1" dirty="0"/>
                        <a:t>科技合作的法律性质 </a:t>
                      </a:r>
                    </a:p>
                  </a:txBody>
                  <a:tcPr/>
                </a:tc>
                <a:tc>
                  <a:txBody>
                    <a:bodyPr/>
                    <a:lstStyle/>
                    <a:p>
                      <a:pPr algn="ctr">
                        <a:buNone/>
                      </a:pPr>
                      <a:r>
                        <a:rPr lang="zh-CN" altLang="en-US" dirty="0">
                          <a:solidFill>
                            <a:srgbClr val="FF0000"/>
                          </a:solidFill>
                        </a:rPr>
                        <a:t>公法性质的</a:t>
                      </a:r>
                      <a:r>
                        <a:rPr lang="zh-CN" altLang="en-US" dirty="0"/>
                        <a:t>和</a:t>
                      </a:r>
                      <a:r>
                        <a:rPr lang="zh-CN" altLang="en-US" dirty="0">
                          <a:solidFill>
                            <a:srgbClr val="FF0000"/>
                          </a:solidFill>
                        </a:rPr>
                        <a:t>私法性质</a:t>
                      </a:r>
                      <a:r>
                        <a:rPr lang="zh-CN" altLang="en-US" dirty="0"/>
                        <a:t>的合作</a:t>
                      </a:r>
                    </a:p>
                  </a:txBody>
                  <a:tcPr/>
                </a:tc>
                <a:extLst>
                  <a:ext uri="{0D108BD9-81ED-4DB2-BD59-A6C34878D82A}">
                    <a16:rowId xmlns:a16="http://schemas.microsoft.com/office/drawing/2014/main" val="10005"/>
                  </a:ext>
                </a:extLst>
              </a:tr>
            </a:tbl>
          </a:graphicData>
        </a:graphic>
      </p:graphicFrame>
      <p:grpSp>
        <p:nvGrpSpPr>
          <p:cNvPr id="6" name="组合 5">
            <a:extLst>
              <a:ext uri="{FF2B5EF4-FFF2-40B4-BE49-F238E27FC236}">
                <a16:creationId xmlns:a16="http://schemas.microsoft.com/office/drawing/2014/main" id="{43D4E31B-1C6B-4186-BDC3-8FB4A75ADCB8}"/>
              </a:ext>
            </a:extLst>
          </p:cNvPr>
          <p:cNvGrpSpPr/>
          <p:nvPr/>
        </p:nvGrpSpPr>
        <p:grpSpPr>
          <a:xfrm>
            <a:off x="148936" y="69740"/>
            <a:ext cx="6943343" cy="904166"/>
            <a:chOff x="148936" y="116632"/>
            <a:chExt cx="6943343" cy="904166"/>
          </a:xfrm>
        </p:grpSpPr>
        <p:sp>
          <p:nvSpPr>
            <p:cNvPr id="7" name="文本框 6">
              <a:extLst>
                <a:ext uri="{FF2B5EF4-FFF2-40B4-BE49-F238E27FC236}">
                  <a16:creationId xmlns:a16="http://schemas.microsoft.com/office/drawing/2014/main" id="{49B40CF2-DEDD-45C7-A0DC-473D2A090EAD}"/>
                </a:ext>
              </a:extLst>
            </p:cNvPr>
            <p:cNvSpPr txBox="1"/>
            <p:nvPr/>
          </p:nvSpPr>
          <p:spPr>
            <a:xfrm>
              <a:off x="179512" y="116632"/>
              <a:ext cx="4176464" cy="338554"/>
            </a:xfrm>
            <a:prstGeom prst="rect">
              <a:avLst/>
            </a:prstGeom>
            <a:noFill/>
          </p:spPr>
          <p:txBody>
            <a:bodyPr wrap="square" rtlCol="0">
              <a:spAutoFit/>
            </a:bodyPr>
            <a:lstStyle/>
            <a:p>
              <a:r>
                <a:rPr lang="zh-CN" altLang="en-US" sz="1600" dirty="0"/>
                <a:t>三</a:t>
              </a:r>
              <a:r>
                <a:rPr lang="en-US" altLang="zh-CN" sz="1600" dirty="0"/>
                <a:t>. </a:t>
              </a:r>
              <a:r>
                <a:rPr lang="zh-CN" altLang="en-US" sz="1600" dirty="0"/>
                <a:t>国际科技合作案例分析</a:t>
              </a:r>
            </a:p>
          </p:txBody>
        </p:sp>
        <p:sp>
          <p:nvSpPr>
            <p:cNvPr id="8" name="文本框 7">
              <a:extLst>
                <a:ext uri="{FF2B5EF4-FFF2-40B4-BE49-F238E27FC236}">
                  <a16:creationId xmlns:a16="http://schemas.microsoft.com/office/drawing/2014/main" id="{D1023575-3F09-4796-BA90-61DBE399602B}"/>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）新冠国际科技合作</a:t>
              </a:r>
            </a:p>
          </p:txBody>
        </p:sp>
      </p:grpSp>
      <p:sp>
        <p:nvSpPr>
          <p:cNvPr id="3" name="文本框 2">
            <a:extLst>
              <a:ext uri="{FF2B5EF4-FFF2-40B4-BE49-F238E27FC236}">
                <a16:creationId xmlns:a16="http://schemas.microsoft.com/office/drawing/2014/main" id="{1EC4D38F-F0C6-4F37-A38C-2C4299E9D41B}"/>
              </a:ext>
            </a:extLst>
          </p:cNvPr>
          <p:cNvSpPr txBox="1"/>
          <p:nvPr/>
        </p:nvSpPr>
        <p:spPr>
          <a:xfrm>
            <a:off x="4463480" y="6571909"/>
            <a:ext cx="4680520" cy="261610"/>
          </a:xfrm>
          <a:prstGeom prst="rect">
            <a:avLst/>
          </a:prstGeom>
          <a:noFill/>
        </p:spPr>
        <p:txBody>
          <a:bodyPr wrap="square" rtlCol="0">
            <a:spAutoFit/>
          </a:bodyPr>
          <a:lstStyle/>
          <a:p>
            <a:pPr algn="r"/>
            <a:r>
              <a:rPr lang="en-US" altLang="zh-CN" sz="1100" dirty="0"/>
              <a:t>[30]</a:t>
            </a:r>
            <a:r>
              <a:rPr lang="zh-CN" altLang="en-US" sz="1100" dirty="0"/>
              <a:t> </a:t>
            </a:r>
            <a:r>
              <a:rPr lang="en-US" altLang="zh-CN" sz="1100" dirty="0"/>
              <a:t>2020-11-8</a:t>
            </a:r>
            <a:r>
              <a:rPr lang="zh-CN" altLang="en-US" sz="1100" dirty="0"/>
              <a:t>（新） 国际科技合作法律制度</a:t>
            </a:r>
            <a:r>
              <a:rPr lang="en-US" altLang="zh-CN" sz="1100" dirty="0"/>
              <a:t>.pptx </a:t>
            </a:r>
            <a:r>
              <a:rPr lang="zh-CN" altLang="en-US" sz="1100" dirty="0"/>
              <a:t>科技法学课程 唐素琴 </a:t>
            </a:r>
          </a:p>
        </p:txBody>
      </p:sp>
    </p:spTree>
    <p:extLst>
      <p:ext uri="{BB962C8B-B14F-4D97-AF65-F5344CB8AC3E}">
        <p14:creationId xmlns:p14="http://schemas.microsoft.com/office/powerpoint/2010/main" val="4174859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995382" y="654573"/>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399212" y="1086044"/>
            <a:ext cx="8247450" cy="4760278"/>
          </a:xfrm>
          <a:prstGeom prst="rect">
            <a:avLst/>
          </a:prstGeom>
          <a:no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1.</a:t>
            </a:r>
            <a:r>
              <a:rPr kumimoji="0" lang="zh-CN" altLang="en-US" sz="2400" b="0" i="0" u="none" strike="noStrike" kern="1200" cap="none" spc="0" normalizeH="0" baseline="0" noProof="0" dirty="0">
                <a:ln>
                  <a:noFill/>
                </a:ln>
                <a:solidFill>
                  <a:prstClr val="black"/>
                </a:solidFill>
                <a:effectLst/>
                <a:uLnTx/>
                <a:uFillTx/>
                <a:latin typeface="+mn-ea"/>
                <a:cs typeface="+mn-cs"/>
              </a:rPr>
              <a:t>企业知识产权管理方面存在不足：</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企业在知识产权管理方面普遍存在</a:t>
            </a:r>
            <a:r>
              <a:rPr kumimoji="0" lang="zh-CN" altLang="en-US" sz="2400" b="0" i="0" u="none" strike="noStrike" kern="1200" cap="none" spc="0" normalizeH="0" baseline="0" noProof="0" dirty="0">
                <a:ln>
                  <a:noFill/>
                </a:ln>
                <a:solidFill>
                  <a:srgbClr val="FF0000"/>
                </a:solidFill>
                <a:effectLst/>
                <a:uLnTx/>
                <a:uFillTx/>
                <a:latin typeface="+mn-ea"/>
                <a:cs typeface="+mn-cs"/>
              </a:rPr>
              <a:t>不系统、不完备、不专业</a:t>
            </a:r>
            <a:r>
              <a:rPr kumimoji="0" lang="zh-CN" altLang="en-US" sz="2400" b="0" i="0" u="none" strike="noStrike" kern="1200" cap="none" spc="0" normalizeH="0" baseline="0" noProof="0" dirty="0">
                <a:ln>
                  <a:noFill/>
                </a:ln>
                <a:solidFill>
                  <a:prstClr val="black"/>
                </a:solidFill>
                <a:effectLst/>
                <a:uLnTx/>
                <a:uFillTx/>
                <a:latin typeface="+mn-ea"/>
                <a:cs typeface="+mn-cs"/>
              </a:rPr>
              <a:t>的问题，隐含着众多的法律风险，如知识产权管理机构缺失、管理人员不专业、保护领域单一、对外交流的信息披露控制不警惕、对员工保密义务约束疏漏的风险等。</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我国很多企业在国际技术合作与转让中所涉及到的知识产权条款多为</a:t>
            </a:r>
            <a:r>
              <a:rPr kumimoji="0" lang="zh-CN" altLang="en-US" sz="2400" b="0" i="0" u="none" strike="noStrike" kern="1200" cap="none" spc="0" normalizeH="0" baseline="0" noProof="0" dirty="0">
                <a:ln>
                  <a:noFill/>
                </a:ln>
                <a:solidFill>
                  <a:srgbClr val="FF0000"/>
                </a:solidFill>
                <a:effectLst/>
                <a:uLnTx/>
                <a:uFillTx/>
                <a:latin typeface="+mn-ea"/>
                <a:cs typeface="+mn-cs"/>
              </a:rPr>
              <a:t>原则性条款</a:t>
            </a:r>
            <a:r>
              <a:rPr kumimoji="0" lang="zh-CN" altLang="en-US" sz="2400" b="0" i="0" u="none" strike="noStrike" kern="1200" cap="none" spc="0" normalizeH="0" baseline="0" noProof="0" dirty="0">
                <a:ln>
                  <a:noFill/>
                </a:ln>
                <a:solidFill>
                  <a:prstClr val="black"/>
                </a:solidFill>
                <a:effectLst/>
                <a:uLnTx/>
                <a:uFillTx/>
                <a:latin typeface="+mn-ea"/>
                <a:cs typeface="+mn-cs"/>
              </a:rPr>
              <a:t>，只有</a:t>
            </a:r>
            <a:r>
              <a:rPr kumimoji="0" lang="en-US" altLang="zh-CN" sz="2400" b="0" i="0" u="none" strike="noStrike" kern="1200" cap="none" spc="0" normalizeH="0" baseline="0" noProof="0" dirty="0">
                <a:ln>
                  <a:noFill/>
                </a:ln>
                <a:solidFill>
                  <a:prstClr val="black"/>
                </a:solidFill>
                <a:effectLst/>
                <a:uLnTx/>
                <a:uFillTx/>
                <a:latin typeface="+mn-ea"/>
                <a:cs typeface="+mn-cs"/>
              </a:rPr>
              <a:t>14%</a:t>
            </a:r>
            <a:r>
              <a:rPr kumimoji="0" lang="zh-CN" altLang="en-US" sz="2400" b="0" i="0" u="none" strike="noStrike" kern="1200" cap="none" spc="0" normalizeH="0" baseline="0" noProof="0" dirty="0">
                <a:ln>
                  <a:noFill/>
                </a:ln>
                <a:solidFill>
                  <a:prstClr val="black"/>
                </a:solidFill>
                <a:effectLst/>
                <a:uLnTx/>
                <a:uFillTx/>
                <a:latin typeface="+mn-ea"/>
                <a:cs typeface="+mn-cs"/>
              </a:rPr>
              <a:t>的企业在相关协议中有较详细的知识产权条款。在与国外合作方、转让方谈判合作或转让项目和拟定知识产权条款时，相当多的企业</a:t>
            </a:r>
            <a:r>
              <a:rPr kumimoji="0" lang="zh-CN" altLang="en-US" sz="2400" b="0" i="0" u="none" strike="noStrike" kern="1200" cap="none" spc="0" normalizeH="0" baseline="0" noProof="0" dirty="0">
                <a:ln>
                  <a:noFill/>
                </a:ln>
                <a:solidFill>
                  <a:srgbClr val="FF0000"/>
                </a:solidFill>
                <a:effectLst/>
                <a:uLnTx/>
                <a:uFillTx/>
                <a:latin typeface="+mn-ea"/>
                <a:cs typeface="+mn-cs"/>
              </a:rPr>
              <a:t>不明确协议中有关知识产权条款应包括哪些内容、不了解该如何确定成果所有权、不知道经济利益的分配比例</a:t>
            </a:r>
            <a:r>
              <a:rPr kumimoji="0" lang="zh-CN" altLang="en-US" sz="2400" b="0" i="0" u="none" strike="noStrike" kern="1200" cap="none" spc="0" normalizeH="0" baseline="0" noProof="0" dirty="0">
                <a:ln>
                  <a:noFill/>
                </a:ln>
                <a:solidFill>
                  <a:prstClr val="black"/>
                </a:solidFill>
                <a:effectLst/>
                <a:uLnTx/>
                <a:uFillTx/>
                <a:latin typeface="+mn-ea"/>
                <a:cs typeface="+mn-cs"/>
              </a:rPr>
              <a:t>。多年来，一些跨国公司在我国不断申请专利，形成了大范围的“</a:t>
            </a:r>
            <a:r>
              <a:rPr kumimoji="0" lang="zh-CN" altLang="en-US" sz="2400" b="0" i="0" u="none" strike="noStrike" kern="1200" cap="none" spc="0" normalizeH="0" baseline="0" noProof="0" dirty="0">
                <a:ln>
                  <a:noFill/>
                </a:ln>
                <a:solidFill>
                  <a:srgbClr val="FF0000"/>
                </a:solidFill>
                <a:effectLst/>
                <a:uLnTx/>
                <a:uFillTx/>
                <a:latin typeface="+mn-ea"/>
                <a:cs typeface="+mn-cs"/>
              </a:rPr>
              <a:t>专利地雷阵</a:t>
            </a:r>
            <a:r>
              <a:rPr kumimoji="0" lang="zh-CN" altLang="en-US" sz="2400" b="0" i="0" u="none" strike="noStrike" kern="1200" cap="none" spc="0" normalizeH="0" baseline="0" noProof="0" dirty="0">
                <a:ln>
                  <a:noFill/>
                </a:ln>
                <a:solidFill>
                  <a:prstClr val="black"/>
                </a:solidFill>
                <a:effectLst/>
                <a:uLnTx/>
                <a:uFillTx/>
                <a:latin typeface="+mn-ea"/>
                <a:cs typeface="+mn-cs"/>
              </a:rPr>
              <a:t>”，使得我国企业侵犯知识产权的现象屡见不鲜。</a:t>
            </a:r>
          </a:p>
        </p:txBody>
      </p:sp>
      <p:sp>
        <p:nvSpPr>
          <p:cNvPr id="54" name="文本框 53"/>
          <p:cNvSpPr txBox="1"/>
          <p:nvPr/>
        </p:nvSpPr>
        <p:spPr>
          <a:xfrm>
            <a:off x="1752661" y="6498429"/>
            <a:ext cx="739133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ea"/>
                <a:cs typeface="Times New Roman" panose="02020603050405020304" pitchFamily="18" charset="0"/>
              </a:rPr>
              <a:t>[26]</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邢子政</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我国企业国际技术合作的知识产权风险及对策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宏观经济管理</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2010, (6): 55-56.</a:t>
            </a:r>
            <a:endPar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1370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628712" y="1575366"/>
            <a:ext cx="7899278" cy="3938270"/>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2.</a:t>
            </a:r>
            <a:r>
              <a:rPr kumimoji="0" lang="zh-CN" altLang="en-US" sz="2400" b="0" i="0" u="none" strike="noStrike" kern="1200" cap="none" spc="0" normalizeH="0" baseline="0" noProof="0" dirty="0">
                <a:ln>
                  <a:noFill/>
                </a:ln>
                <a:solidFill>
                  <a:prstClr val="black"/>
                </a:solidFill>
                <a:effectLst/>
                <a:uLnTx/>
                <a:uFillTx/>
                <a:latin typeface="+mn-ea"/>
                <a:cs typeface="+mn-cs"/>
              </a:rPr>
              <a:t>知识产权流失风险</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指企业所掌握的技术知识在合作中</a:t>
            </a:r>
            <a:r>
              <a:rPr kumimoji="0" lang="zh-CN" altLang="en-US" sz="2400" b="0" i="0" u="none" strike="noStrike" kern="1200" cap="none" spc="0" normalizeH="0" baseline="0" noProof="0" dirty="0">
                <a:ln>
                  <a:noFill/>
                </a:ln>
                <a:solidFill>
                  <a:srgbClr val="FF0000"/>
                </a:solidFill>
                <a:effectLst/>
                <a:uLnTx/>
                <a:uFillTx/>
                <a:latin typeface="+mn-ea"/>
                <a:cs typeface="+mn-cs"/>
              </a:rPr>
              <a:t>被窃取和非法挪用</a:t>
            </a:r>
            <a:r>
              <a:rPr kumimoji="0" lang="zh-CN" altLang="en-US" sz="2400" b="0" i="0" u="none" strike="noStrike" kern="1200" cap="none" spc="0" normalizeH="0" baseline="0" noProof="0" dirty="0">
                <a:ln>
                  <a:noFill/>
                </a:ln>
                <a:solidFill>
                  <a:prstClr val="black"/>
                </a:solidFill>
                <a:effectLst/>
                <a:uLnTx/>
                <a:uFillTx/>
                <a:latin typeface="+mn-ea"/>
                <a:cs typeface="+mn-cs"/>
              </a:rPr>
              <a:t>以及</a:t>
            </a:r>
            <a:r>
              <a:rPr kumimoji="0" lang="zh-CN" altLang="en-US" sz="2400" b="0" i="0" u="none" strike="noStrike" kern="1200" cap="none" spc="0" normalizeH="0" baseline="0" noProof="0" dirty="0">
                <a:ln>
                  <a:noFill/>
                </a:ln>
                <a:solidFill>
                  <a:srgbClr val="FF0000"/>
                </a:solidFill>
                <a:effectLst/>
                <a:uLnTx/>
                <a:uFillTx/>
                <a:latin typeface="+mn-ea"/>
                <a:cs typeface="+mn-cs"/>
              </a:rPr>
              <a:t>信息泄露</a:t>
            </a:r>
            <a:r>
              <a:rPr kumimoji="0" lang="zh-CN" altLang="en-US" sz="2400" b="0" i="0" u="none" strike="noStrike" kern="1200" cap="none" spc="0" normalizeH="0" baseline="0" noProof="0" dirty="0">
                <a:ln>
                  <a:noFill/>
                </a:ln>
                <a:solidFill>
                  <a:prstClr val="black"/>
                </a:solidFill>
                <a:effectLst/>
                <a:uLnTx/>
                <a:uFillTx/>
                <a:latin typeface="+mn-ea"/>
                <a:cs typeface="+mn-cs"/>
              </a:rPr>
              <a:t>的风险</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主要包括：在合作过程中企业由于将自身</a:t>
            </a:r>
            <a:r>
              <a:rPr kumimoji="0" lang="zh-CN" altLang="en-US" sz="2400" b="0" i="0" u="none" strike="noStrike" kern="1200" cap="none" spc="0" normalizeH="0" baseline="0" noProof="0" dirty="0">
                <a:ln>
                  <a:noFill/>
                </a:ln>
                <a:solidFill>
                  <a:srgbClr val="FF0000"/>
                </a:solidFill>
                <a:effectLst/>
                <a:uLnTx/>
                <a:uFillTx/>
                <a:latin typeface="+mn-ea"/>
                <a:cs typeface="+mn-cs"/>
              </a:rPr>
              <a:t>关键技能和知识</a:t>
            </a:r>
            <a:r>
              <a:rPr kumimoji="0" lang="zh-CN" altLang="en-US" sz="2400" b="0" i="0" u="none" strike="noStrike" kern="1200" cap="none" spc="0" normalizeH="0" baseline="0" noProof="0" dirty="0">
                <a:ln>
                  <a:noFill/>
                </a:ln>
                <a:solidFill>
                  <a:prstClr val="black"/>
                </a:solidFill>
                <a:effectLst/>
                <a:uLnTx/>
                <a:uFillTx/>
                <a:latin typeface="+mn-ea"/>
                <a:cs typeface="+mn-cs"/>
              </a:rPr>
              <a:t>暴露给合作伙伴而造成核心知识流失；合作伙伴采用</a:t>
            </a:r>
            <a:r>
              <a:rPr kumimoji="0" lang="zh-CN" altLang="en-US" sz="2400" b="0" i="0" u="none" strike="noStrike" kern="1200" cap="none" spc="0" normalizeH="0" baseline="0" noProof="0" dirty="0">
                <a:ln>
                  <a:noFill/>
                </a:ln>
                <a:solidFill>
                  <a:srgbClr val="FF0000"/>
                </a:solidFill>
                <a:effectLst/>
                <a:uLnTx/>
                <a:uFillTx/>
                <a:latin typeface="+mn-ea"/>
                <a:cs typeface="+mn-cs"/>
              </a:rPr>
              <a:t>不正当手段</a:t>
            </a:r>
            <a:r>
              <a:rPr kumimoji="0" lang="zh-CN" altLang="en-US" sz="2400" b="0" i="0" u="none" strike="noStrike" kern="1200" cap="none" spc="0" normalizeH="0" baseline="0" noProof="0" dirty="0">
                <a:ln>
                  <a:noFill/>
                </a:ln>
                <a:solidFill>
                  <a:prstClr val="black"/>
                </a:solidFill>
                <a:effectLst/>
                <a:uLnTx/>
                <a:uFillTx/>
                <a:latin typeface="+mn-ea"/>
                <a:cs typeface="+mn-cs"/>
              </a:rPr>
              <a:t>获取企业的</a:t>
            </a:r>
            <a:r>
              <a:rPr kumimoji="0" lang="zh-CN" altLang="en-US" sz="2400" b="0" i="0" u="none" strike="noStrike" kern="1200" cap="none" spc="0" normalizeH="0" baseline="0" noProof="0" dirty="0">
                <a:ln>
                  <a:noFill/>
                </a:ln>
                <a:solidFill>
                  <a:srgbClr val="FF0000"/>
                </a:solidFill>
                <a:effectLst/>
                <a:uLnTx/>
                <a:uFillTx/>
                <a:latin typeface="+mn-ea"/>
                <a:cs typeface="+mn-cs"/>
              </a:rPr>
              <a:t>非共享范围内</a:t>
            </a:r>
            <a:r>
              <a:rPr kumimoji="0" lang="zh-CN" altLang="en-US" sz="2400" b="0" i="0" u="none" strike="noStrike" kern="1200" cap="none" spc="0" normalizeH="0" baseline="0" noProof="0" dirty="0">
                <a:ln>
                  <a:noFill/>
                </a:ln>
                <a:solidFill>
                  <a:prstClr val="black"/>
                </a:solidFill>
                <a:effectLst/>
                <a:uLnTx/>
                <a:uFillTx/>
                <a:latin typeface="+mn-ea"/>
                <a:cs typeface="+mn-cs"/>
              </a:rPr>
              <a:t>的关键技能和知识；企业的产品经常被</a:t>
            </a:r>
            <a:r>
              <a:rPr kumimoji="0" lang="zh-CN" altLang="en-US" sz="2400" b="0" i="0" u="none" strike="noStrike" kern="1200" cap="none" spc="0" normalizeH="0" baseline="0" noProof="0" dirty="0">
                <a:ln>
                  <a:noFill/>
                </a:ln>
                <a:solidFill>
                  <a:srgbClr val="FF0000"/>
                </a:solidFill>
                <a:effectLst/>
                <a:uLnTx/>
                <a:uFillTx/>
                <a:latin typeface="+mn-ea"/>
                <a:cs typeface="+mn-cs"/>
              </a:rPr>
              <a:t>非法复制</a:t>
            </a:r>
            <a:r>
              <a:rPr kumimoji="0" lang="zh-CN" altLang="en-US" sz="2400" b="0" i="0" u="none" strike="noStrike" kern="1200" cap="none" spc="0" normalizeH="0" baseline="0" noProof="0" dirty="0">
                <a:ln>
                  <a:noFill/>
                </a:ln>
                <a:solidFill>
                  <a:prstClr val="black"/>
                </a:solidFill>
                <a:effectLst/>
                <a:uLnTx/>
                <a:uFillTx/>
                <a:latin typeface="+mn-ea"/>
                <a:cs typeface="+mn-cs"/>
              </a:rPr>
              <a:t>，致使其合法权益受到损害；合作伙伴获取合作协议外过多的知识；合作中无意识的</a:t>
            </a:r>
            <a:r>
              <a:rPr kumimoji="0" lang="zh-CN" altLang="en-US" sz="2400" b="0" i="0" u="none" strike="noStrike" kern="1200" cap="none" spc="0" normalizeH="0" baseline="0" noProof="0" dirty="0">
                <a:ln>
                  <a:noFill/>
                </a:ln>
                <a:solidFill>
                  <a:srgbClr val="FF0000"/>
                </a:solidFill>
                <a:effectLst/>
                <a:uLnTx/>
                <a:uFillTx/>
                <a:latin typeface="+mn-ea"/>
                <a:cs typeface="+mn-cs"/>
              </a:rPr>
              <a:t>知识分享过度</a:t>
            </a:r>
            <a:r>
              <a:rPr kumimoji="0" lang="zh-CN" altLang="en-US" sz="2400" b="0" i="0" u="none" strike="noStrike" kern="1200" cap="none" spc="0" normalizeH="0" baseline="0" noProof="0" dirty="0">
                <a:ln>
                  <a:noFill/>
                </a:ln>
                <a:solidFill>
                  <a:prstClr val="black"/>
                </a:solidFill>
                <a:effectLst/>
                <a:uLnTx/>
                <a:uFillTx/>
                <a:latin typeface="+mn-ea"/>
                <a:cs typeface="+mn-cs"/>
              </a:rPr>
              <a:t>；合作过后，合作伙伴会挖走企业的</a:t>
            </a:r>
            <a:r>
              <a:rPr kumimoji="0" lang="zh-CN" altLang="en-US" sz="2400" b="0" i="0" u="none" strike="noStrike" kern="1200" cap="none" spc="0" normalizeH="0" baseline="0" noProof="0" dirty="0">
                <a:ln>
                  <a:noFill/>
                </a:ln>
                <a:solidFill>
                  <a:srgbClr val="FF0000"/>
                </a:solidFill>
                <a:effectLst/>
                <a:uLnTx/>
                <a:uFillTx/>
                <a:latin typeface="+mn-ea"/>
                <a:cs typeface="+mn-cs"/>
              </a:rPr>
              <a:t>关键技术人员</a:t>
            </a:r>
            <a:r>
              <a:rPr kumimoji="0" lang="zh-CN" altLang="en-US" sz="2400" b="0" i="0" u="none" strike="noStrike" kern="1200" cap="none" spc="0" normalizeH="0" baseline="0" noProof="0" dirty="0">
                <a:ln>
                  <a:noFill/>
                </a:ln>
                <a:solidFill>
                  <a:prstClr val="black"/>
                </a:solidFill>
                <a:effectLst/>
                <a:uLnTx/>
                <a:uFillTx/>
                <a:latin typeface="+mn-ea"/>
                <a:cs typeface="+mn-cs"/>
              </a:rPr>
              <a:t>，造成关键知识资产的流失。</a:t>
            </a:r>
          </a:p>
        </p:txBody>
      </p:sp>
      <p:sp>
        <p:nvSpPr>
          <p:cNvPr id="20" name="文本框 19">
            <a:extLst>
              <a:ext uri="{FF2B5EF4-FFF2-40B4-BE49-F238E27FC236}">
                <a16:creationId xmlns:a16="http://schemas.microsoft.com/office/drawing/2014/main" id="{E34AD793-50C7-41B8-9819-BB1C44543E2E}"/>
              </a:ext>
            </a:extLst>
          </p:cNvPr>
          <p:cNvSpPr txBox="1"/>
          <p:nvPr/>
        </p:nvSpPr>
        <p:spPr>
          <a:xfrm>
            <a:off x="1752661" y="6498429"/>
            <a:ext cx="739133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ea"/>
                <a:cs typeface="Times New Roman" panose="02020603050405020304" pitchFamily="18" charset="0"/>
              </a:rPr>
              <a:t>[26]</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邢子政</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我国企业国际技术合作的知识产权风险及对策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宏观经济管理</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2010, (6): 55-56.</a:t>
            </a:r>
            <a:endPar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100384"/>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17812"/>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49667"/>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31513"/>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622361" y="1917146"/>
            <a:ext cx="7899278" cy="2741135"/>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3.</a:t>
            </a:r>
            <a:r>
              <a:rPr kumimoji="0" lang="zh-CN" altLang="en-US" sz="2400" b="0" i="0" u="none" strike="noStrike" kern="1200" cap="none" spc="0" normalizeH="0" baseline="0" noProof="0" dirty="0">
                <a:ln>
                  <a:noFill/>
                </a:ln>
                <a:solidFill>
                  <a:prstClr val="black"/>
                </a:solidFill>
                <a:effectLst/>
                <a:uLnTx/>
                <a:uFillTx/>
                <a:latin typeface="+mn-ea"/>
                <a:cs typeface="+mn-cs"/>
              </a:rPr>
              <a:t>敏感信息泄露风险</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企业、科研团队、个人与国外科技团队合作时，应当充分注意</a:t>
            </a:r>
            <a:r>
              <a:rPr kumimoji="0" lang="zh-CN" altLang="en-US" sz="2400" b="0" i="0" u="none" strike="noStrike" kern="1200" cap="none" spc="0" normalizeH="0" baseline="0" noProof="0" dirty="0">
                <a:ln>
                  <a:noFill/>
                </a:ln>
                <a:solidFill>
                  <a:srgbClr val="FF0000"/>
                </a:solidFill>
                <a:effectLst/>
                <a:uLnTx/>
                <a:uFillTx/>
                <a:latin typeface="+mn-ea"/>
                <a:cs typeface="+mn-cs"/>
              </a:rPr>
              <a:t>敏感信息的采集、保存与处理</a:t>
            </a:r>
            <a:r>
              <a:rPr kumimoji="0" lang="zh-CN" altLang="en-US" sz="2400" b="0" i="0" u="none" strike="noStrike" kern="1200" cap="none" spc="0" normalizeH="0" baseline="0" noProof="0" dirty="0">
                <a:ln>
                  <a:noFill/>
                </a:ln>
                <a:solidFill>
                  <a:prstClr val="black"/>
                </a:solidFill>
                <a:effectLst/>
                <a:uLnTx/>
                <a:uFillTx/>
                <a:latin typeface="+mn-ea"/>
                <a:cs typeface="+mn-cs"/>
              </a:rPr>
              <a:t>，严格遵循相关法律法规，</a:t>
            </a:r>
            <a:r>
              <a:rPr kumimoji="0" lang="zh-CN" altLang="en-US" sz="2400" b="0" i="0" u="none" strike="noStrike" kern="1200" cap="none" spc="0" normalizeH="0" baseline="0" noProof="0" dirty="0">
                <a:ln>
                  <a:noFill/>
                </a:ln>
                <a:solidFill>
                  <a:srgbClr val="FF0000"/>
                </a:solidFill>
                <a:effectLst/>
                <a:uLnTx/>
                <a:uFillTx/>
                <a:latin typeface="+mn-ea"/>
                <a:cs typeface="+mn-cs"/>
              </a:rPr>
              <a:t>严格按照审批</a:t>
            </a:r>
            <a:r>
              <a:rPr kumimoji="0" lang="zh-CN" altLang="en-US" sz="2400" b="0" i="0" u="none" strike="noStrike" kern="1200" cap="none" spc="0" normalizeH="0" baseline="0" noProof="0" dirty="0">
                <a:ln>
                  <a:noFill/>
                </a:ln>
                <a:solidFill>
                  <a:prstClr val="black"/>
                </a:solidFill>
                <a:effectLst/>
                <a:uLnTx/>
                <a:uFillTx/>
                <a:latin typeface="+mn-ea"/>
                <a:cs typeface="+mn-cs"/>
              </a:rPr>
              <a:t>进行实验合作。</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团队负责人要加强监管，加强相关人员的国家安全意识，避免敏感信息处理不当对公众健康、国家安全、社会公共利益造成损害。</a:t>
            </a:r>
          </a:p>
        </p:txBody>
      </p:sp>
      <p:sp>
        <p:nvSpPr>
          <p:cNvPr id="19" name="文本框 18"/>
          <p:cNvSpPr txBox="1"/>
          <p:nvPr/>
        </p:nvSpPr>
        <p:spPr>
          <a:xfrm>
            <a:off x="1752661" y="6516241"/>
            <a:ext cx="739133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lang="en-US" altLang="zh-CN" sz="1200" dirty="0">
                <a:solidFill>
                  <a:prstClr val="black"/>
                </a:solidFill>
                <a:latin typeface="+mn-ea"/>
                <a:cs typeface="Times New Roman" panose="02020603050405020304" pitchFamily="18" charset="0"/>
              </a:rPr>
              <a:t>27</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沃兹基</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烁德</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国际科学技术合作风险及对策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果壳大</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2020, (11): 12-34.</a:t>
            </a:r>
          </a:p>
        </p:txBody>
      </p:sp>
    </p:spTree>
    <p:extLst>
      <p:ext uri="{BB962C8B-B14F-4D97-AF65-F5344CB8AC3E}">
        <p14:creationId xmlns:p14="http://schemas.microsoft.com/office/powerpoint/2010/main" val="160354939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02480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462657" y="1536099"/>
            <a:ext cx="8361433" cy="4664739"/>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4.</a:t>
            </a:r>
            <a:r>
              <a:rPr kumimoji="0" lang="zh-CN" altLang="en-US" sz="2400" b="0" i="0" u="none" strike="noStrike" kern="1200" cap="none" spc="0" normalizeH="0" baseline="0" noProof="0" dirty="0">
                <a:ln>
                  <a:noFill/>
                </a:ln>
                <a:solidFill>
                  <a:prstClr val="black"/>
                </a:solidFill>
                <a:effectLst/>
                <a:uLnTx/>
                <a:uFillTx/>
                <a:latin typeface="+mn-ea"/>
                <a:cs typeface="+mn-cs"/>
              </a:rPr>
              <a:t>不同国家法律规定不同带来的风险</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尤其应当注重对</a:t>
            </a:r>
            <a:r>
              <a:rPr kumimoji="0" lang="zh-CN" altLang="en-US" sz="2400" b="0" i="0" u="none" strike="noStrike" kern="1200" cap="none" spc="0" normalizeH="0" baseline="0" noProof="0" dirty="0">
                <a:ln>
                  <a:noFill/>
                </a:ln>
                <a:solidFill>
                  <a:srgbClr val="FF0000"/>
                </a:solidFill>
                <a:effectLst/>
                <a:uLnTx/>
                <a:uFillTx/>
                <a:latin typeface="+mn-ea"/>
                <a:cs typeface="+mn-cs"/>
              </a:rPr>
              <a:t>技术进出口</a:t>
            </a:r>
            <a:r>
              <a:rPr kumimoji="0" lang="zh-CN" altLang="en-US" sz="2400" b="0" i="0" u="none" strike="noStrike" kern="1200" cap="none" spc="0" normalizeH="0" baseline="0" noProof="0" dirty="0">
                <a:ln>
                  <a:noFill/>
                </a:ln>
                <a:solidFill>
                  <a:prstClr val="black"/>
                </a:solidFill>
                <a:effectLst/>
                <a:uLnTx/>
                <a:uFillTx/>
                <a:latin typeface="+mn-ea"/>
                <a:cs typeface="+mn-cs"/>
              </a:rPr>
              <a:t>相关的国际条约和国内法进行积极研判，进行产业化的科技合作还应当研究跨境金融、公司等相关法律和行政规定。</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科技合作还要尊重并维护当地国</a:t>
            </a:r>
            <a:r>
              <a:rPr kumimoji="0" lang="zh-CN" altLang="en-US" sz="2400" b="0" i="0" u="none" strike="noStrike" kern="1200" cap="none" spc="0" normalizeH="0" baseline="0" noProof="0" dirty="0">
                <a:ln>
                  <a:noFill/>
                </a:ln>
                <a:solidFill>
                  <a:srgbClr val="FF0000"/>
                </a:solidFill>
                <a:effectLst/>
                <a:uLnTx/>
                <a:uFillTx/>
                <a:latin typeface="+mn-ea"/>
                <a:cs typeface="+mn-cs"/>
              </a:rPr>
              <a:t>国家安全</a:t>
            </a: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cs typeface="+mn-cs"/>
              </a:rPr>
              <a:t>国家秘密</a:t>
            </a:r>
            <a:r>
              <a:rPr kumimoji="0" lang="zh-CN" altLang="en-US" sz="2400" b="0" i="0" u="none" strike="noStrike" kern="1200" cap="none" spc="0" normalizeH="0" baseline="0" noProof="0" dirty="0">
                <a:ln>
                  <a:noFill/>
                </a:ln>
                <a:solidFill>
                  <a:prstClr val="black"/>
                </a:solidFill>
                <a:effectLst/>
                <a:uLnTx/>
                <a:uFillTx/>
                <a:latin typeface="+mn-ea"/>
                <a:cs typeface="+mn-cs"/>
              </a:rPr>
              <a:t>和</a:t>
            </a:r>
            <a:r>
              <a:rPr kumimoji="0" lang="zh-CN" altLang="en-US" sz="2400" b="0" i="0" u="none" strike="noStrike" kern="1200" cap="none" spc="0" normalizeH="0" baseline="0" noProof="0" dirty="0">
                <a:ln>
                  <a:noFill/>
                </a:ln>
                <a:solidFill>
                  <a:srgbClr val="FF0000"/>
                </a:solidFill>
                <a:effectLst/>
                <a:uLnTx/>
                <a:uFillTx/>
                <a:latin typeface="+mn-ea"/>
                <a:cs typeface="+mn-cs"/>
              </a:rPr>
              <a:t>民族尊严</a:t>
            </a:r>
            <a:r>
              <a:rPr kumimoji="0" lang="zh-CN" altLang="en-US" sz="2400" b="0" i="0" u="none" strike="noStrike" kern="1200" cap="none" spc="0" normalizeH="0" baseline="0" noProof="0" dirty="0">
                <a:ln>
                  <a:noFill/>
                </a:ln>
                <a:solidFill>
                  <a:prstClr val="black"/>
                </a:solidFill>
                <a:effectLst/>
                <a:uLnTx/>
                <a:uFillTx/>
                <a:latin typeface="+mn-ea"/>
                <a:cs typeface="+mn-cs"/>
              </a:rPr>
              <a:t>，严格遵守当地国强制性法律规定，尊重当地国的</a:t>
            </a:r>
            <a:r>
              <a:rPr kumimoji="0" lang="zh-CN" altLang="en-US" sz="2400" b="0" i="0" u="none" strike="noStrike" kern="1200" cap="none" spc="0" normalizeH="0" baseline="0" noProof="0" dirty="0">
                <a:ln>
                  <a:noFill/>
                </a:ln>
                <a:solidFill>
                  <a:srgbClr val="FF0000"/>
                </a:solidFill>
                <a:effectLst/>
                <a:uLnTx/>
                <a:uFillTx/>
                <a:latin typeface="+mn-ea"/>
                <a:cs typeface="+mn-cs"/>
              </a:rPr>
              <a:t>宗教、历史、外交与文化传统</a:t>
            </a:r>
            <a:r>
              <a:rPr kumimoji="0" lang="zh-CN" altLang="en-US" sz="2400" b="0" i="0" u="none" strike="noStrike" kern="1200" cap="none" spc="0" normalizeH="0" baseline="0" noProof="0" dirty="0">
                <a:ln>
                  <a:noFill/>
                </a:ln>
                <a:solidFill>
                  <a:prstClr val="black"/>
                </a:solidFill>
                <a:effectLst/>
                <a:uLnTx/>
                <a:uFillTx/>
                <a:latin typeface="+mn-ea"/>
                <a:cs typeface="+mn-cs"/>
              </a:rPr>
              <a:t>，维护当地国</a:t>
            </a:r>
            <a:r>
              <a:rPr kumimoji="0" lang="zh-CN" altLang="en-US" sz="2400" b="0" i="0" u="none" strike="noStrike" kern="1200" cap="none" spc="0" normalizeH="0" baseline="0" noProof="0" dirty="0">
                <a:ln>
                  <a:noFill/>
                </a:ln>
                <a:solidFill>
                  <a:srgbClr val="FF0000"/>
                </a:solidFill>
                <a:effectLst/>
                <a:uLnTx/>
                <a:uFillTx/>
                <a:latin typeface="+mn-ea"/>
                <a:cs typeface="+mn-cs"/>
              </a:rPr>
              <a:t>社会公共利益</a:t>
            </a:r>
            <a:r>
              <a:rPr kumimoji="0" lang="zh-CN" altLang="en-US" sz="2400" b="0" i="0" u="none" strike="noStrike" kern="1200" cap="none" spc="0" normalizeH="0" baseline="0" noProof="0" dirty="0">
                <a:ln>
                  <a:noFill/>
                </a:ln>
                <a:solidFill>
                  <a:prstClr val="black"/>
                </a:solidFill>
                <a:effectLst/>
                <a:uLnTx/>
                <a:uFillTx/>
                <a:latin typeface="+mn-ea"/>
                <a:cs typeface="+mn-cs"/>
              </a:rPr>
              <a:t>。同时，着力于保护研究成果的的著作权、版权、商标等</a:t>
            </a:r>
            <a:r>
              <a:rPr kumimoji="0" lang="zh-CN" altLang="en-US" sz="2400" b="0" i="0" u="none" strike="noStrike" kern="1200" cap="none" spc="0" normalizeH="0" baseline="0" noProof="0" dirty="0">
                <a:ln>
                  <a:noFill/>
                </a:ln>
                <a:solidFill>
                  <a:srgbClr val="FF0000"/>
                </a:solidFill>
                <a:effectLst/>
                <a:uLnTx/>
                <a:uFillTx/>
                <a:latin typeface="+mn-ea"/>
                <a:cs typeface="+mn-cs"/>
              </a:rPr>
              <a:t>知识产权</a:t>
            </a:r>
            <a:r>
              <a:rPr kumimoji="0" lang="zh-CN" altLang="en-US" sz="2400" b="0" i="0" u="none" strike="noStrike" kern="1200" cap="none" spc="0" normalizeH="0" baseline="0" noProof="0" dirty="0">
                <a:ln>
                  <a:noFill/>
                </a:ln>
                <a:solidFill>
                  <a:prstClr val="black"/>
                </a:solidFill>
                <a:effectLst/>
                <a:uLnTx/>
                <a:uFillTx/>
                <a:latin typeface="+mn-ea"/>
                <a:cs typeface="+mn-cs"/>
              </a:rPr>
              <a:t>，从研发环节管控侵权行为的发生。</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此外，科技合作还要注意不同国家的敏感信息、特殊实验材料</a:t>
            </a:r>
            <a:r>
              <a:rPr kumimoji="0" lang="zh-CN" altLang="en-US" sz="2400" b="0" i="0" u="none" strike="noStrike" kern="1200" cap="none" spc="0" normalizeH="0" baseline="0" noProof="0" dirty="0">
                <a:ln>
                  <a:noFill/>
                </a:ln>
                <a:solidFill>
                  <a:srgbClr val="FF0000"/>
                </a:solidFill>
                <a:effectLst/>
                <a:uLnTx/>
                <a:uFillTx/>
                <a:latin typeface="+mn-ea"/>
                <a:cs typeface="+mn-cs"/>
              </a:rPr>
              <a:t>管理规范</a:t>
            </a:r>
            <a:r>
              <a:rPr kumimoji="0" lang="zh-CN" altLang="en-US" sz="2400" b="0" i="0" u="none" strike="noStrike" kern="1200" cap="none" spc="0" normalizeH="0" baseline="0" noProof="0" dirty="0">
                <a:ln>
                  <a:noFill/>
                </a:ln>
                <a:solidFill>
                  <a:prstClr val="black"/>
                </a:solidFill>
                <a:effectLst/>
                <a:uLnTx/>
                <a:uFillTx/>
                <a:latin typeface="+mn-ea"/>
                <a:cs typeface="+mn-cs"/>
              </a:rPr>
              <a:t>。（王中林院士：</a:t>
            </a:r>
            <a:r>
              <a:rPr kumimoji="0" lang="en-US" altLang="zh-CN" sz="2400" b="0" i="0" u="none" strike="noStrike" kern="1200" cap="none" spc="0" normalizeH="0" baseline="0" noProof="0" dirty="0">
                <a:ln>
                  <a:noFill/>
                </a:ln>
                <a:solidFill>
                  <a:prstClr val="black"/>
                </a:solidFill>
                <a:effectLst/>
                <a:uLnTx/>
                <a:uFillTx/>
                <a:latin typeface="+mn-ea"/>
                <a:cs typeface="+mn-cs"/>
              </a:rPr>
              <a:t>Animal Protocol, Georgia Inst. of Tech.</a:t>
            </a:r>
            <a:r>
              <a:rPr kumimoji="0" lang="zh-CN" altLang="en-US" sz="2400" b="0" i="0" u="none" strike="noStrike" kern="1200" cap="none" spc="0" normalizeH="0" baseline="0" noProof="0" dirty="0">
                <a:ln>
                  <a:noFill/>
                </a:ln>
                <a:solidFill>
                  <a:prstClr val="black"/>
                </a:solidFill>
                <a:effectLst/>
                <a:uLnTx/>
                <a:uFillTx/>
                <a:latin typeface="+mn-ea"/>
                <a:cs typeface="+mn-cs"/>
              </a:rPr>
              <a:t>）</a:t>
            </a:r>
          </a:p>
        </p:txBody>
      </p:sp>
      <p:sp>
        <p:nvSpPr>
          <p:cNvPr id="20" name="文本框 19">
            <a:extLst>
              <a:ext uri="{FF2B5EF4-FFF2-40B4-BE49-F238E27FC236}">
                <a16:creationId xmlns:a16="http://schemas.microsoft.com/office/drawing/2014/main" id="{768D7229-E703-4208-B454-E3918861F45D}"/>
              </a:ext>
            </a:extLst>
          </p:cNvPr>
          <p:cNvSpPr txBox="1"/>
          <p:nvPr/>
        </p:nvSpPr>
        <p:spPr>
          <a:xfrm>
            <a:off x="1752661" y="6516241"/>
            <a:ext cx="739133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lang="en-US" altLang="zh-CN" sz="1200" dirty="0">
                <a:solidFill>
                  <a:prstClr val="black"/>
                </a:solidFill>
                <a:latin typeface="+mn-ea"/>
                <a:cs typeface="Times New Roman" panose="02020603050405020304" pitchFamily="18" charset="0"/>
              </a:rPr>
              <a:t>27</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沃兹基</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烁德</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国际科学技术合作风险及对策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果壳大</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2020, (11): 12-34.</a:t>
            </a:r>
          </a:p>
        </p:txBody>
      </p:sp>
    </p:spTree>
    <p:extLst>
      <p:ext uri="{BB962C8B-B14F-4D97-AF65-F5344CB8AC3E}">
        <p14:creationId xmlns:p14="http://schemas.microsoft.com/office/powerpoint/2010/main" val="1852924533"/>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02480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462657" y="1536099"/>
            <a:ext cx="8361433" cy="2000997"/>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国际科技合作中的知识转移包括多个双向的知识转移活动</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每一个知识转移活动所涉及到的要素包括三种</a:t>
            </a:r>
            <a:r>
              <a:rPr kumimoji="0" lang="zh-CN" altLang="en-US" sz="2400" b="0" i="0" u="none" strike="noStrike" kern="1200" cap="none" spc="0" normalizeH="0" baseline="0" noProof="0" dirty="0">
                <a:ln>
                  <a:noFill/>
                </a:ln>
                <a:solidFill>
                  <a:prstClr val="black"/>
                </a:solidFill>
                <a:effectLst/>
                <a:uLnTx/>
                <a:uFillTx/>
                <a:latin typeface="+mn-ea"/>
                <a:cs typeface="+mn-cs"/>
                <a:sym typeface="Wingdings" panose="05000000000000000000" pitchFamily="2" charset="2"/>
              </a:rPr>
              <a:t>：①</a:t>
            </a:r>
            <a:r>
              <a:rPr kumimoji="0" lang="zh-CN" altLang="en-US" sz="2400" b="0" i="0" u="none" strike="noStrike" kern="1200" cap="none" spc="0" normalizeH="0" baseline="0" noProof="0" dirty="0">
                <a:ln>
                  <a:noFill/>
                </a:ln>
                <a:solidFill>
                  <a:prstClr val="black"/>
                </a:solidFill>
                <a:effectLst/>
                <a:uLnTx/>
                <a:uFillTx/>
                <a:latin typeface="+mn-ea"/>
                <a:cs typeface="+mn-cs"/>
              </a:rPr>
              <a:t>转移对象</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知识②转移主体</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合作成员③环境</a:t>
            </a: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p:txBody>
      </p:sp>
      <p:pic>
        <p:nvPicPr>
          <p:cNvPr id="2" name="图片 1">
            <a:extLst>
              <a:ext uri="{FF2B5EF4-FFF2-40B4-BE49-F238E27FC236}">
                <a16:creationId xmlns:a16="http://schemas.microsoft.com/office/drawing/2014/main" id="{FC8FED3B-AEDB-4509-B2B3-A97847057ECB}"/>
              </a:ext>
            </a:extLst>
          </p:cNvPr>
          <p:cNvPicPr>
            <a:picLocks noChangeAspect="1"/>
          </p:cNvPicPr>
          <p:nvPr/>
        </p:nvPicPr>
        <p:blipFill>
          <a:blip r:embed="rId2"/>
          <a:stretch>
            <a:fillRect/>
          </a:stretch>
        </p:blipFill>
        <p:spPr>
          <a:xfrm>
            <a:off x="319910" y="3054701"/>
            <a:ext cx="8250408" cy="3486310"/>
          </a:xfrm>
          <a:prstGeom prst="rect">
            <a:avLst/>
          </a:prstGeom>
        </p:spPr>
      </p:pic>
      <p:sp>
        <p:nvSpPr>
          <p:cNvPr id="19" name="文本框 18">
            <a:extLst>
              <a:ext uri="{FF2B5EF4-FFF2-40B4-BE49-F238E27FC236}">
                <a16:creationId xmlns:a16="http://schemas.microsoft.com/office/drawing/2014/main" id="{02843C5D-9555-43C0-8440-D45D443FF210}"/>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66605265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02480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209292" y="1536099"/>
            <a:ext cx="8713995" cy="5463483"/>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a:t>
            </a:r>
            <a:r>
              <a:rPr kumimoji="0" lang="en-US" altLang="zh-CN" sz="2400" b="0" i="0" u="none" strike="noStrike" kern="1200" cap="none" spc="0" normalizeH="0" baseline="0" noProof="0" dirty="0">
                <a:ln>
                  <a:noFill/>
                </a:ln>
                <a:solidFill>
                  <a:prstClr val="black"/>
                </a:solidFill>
                <a:effectLst/>
                <a:uLnTx/>
                <a:uFillTx/>
                <a:latin typeface="+mn-ea"/>
                <a:cs typeface="+mn-cs"/>
              </a:rPr>
              <a:t>1</a:t>
            </a:r>
            <a:r>
              <a:rPr kumimoji="0" lang="zh-CN" altLang="en-US" sz="2400" b="0" i="0" u="none" strike="noStrike" kern="1200" cap="none" spc="0" normalizeH="0" baseline="0" noProof="0" dirty="0">
                <a:ln>
                  <a:noFill/>
                </a:ln>
                <a:solidFill>
                  <a:prstClr val="black"/>
                </a:solidFill>
                <a:effectLst/>
                <a:uLnTx/>
                <a:uFillTx/>
                <a:latin typeface="+mn-ea"/>
                <a:cs typeface="+mn-cs"/>
              </a:rPr>
              <a:t>）知识因素</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45720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知识按属性的不同分为</a:t>
            </a:r>
            <a:r>
              <a:rPr kumimoji="0" lang="zh-CN" altLang="en-US" sz="2400" b="0" i="0" u="none" strike="noStrike" kern="1200" cap="none" spc="0" normalizeH="0" baseline="0" noProof="0" dirty="0">
                <a:ln>
                  <a:noFill/>
                </a:ln>
                <a:solidFill>
                  <a:srgbClr val="FF0000"/>
                </a:solidFill>
                <a:effectLst/>
                <a:uLnTx/>
                <a:uFillTx/>
                <a:latin typeface="+mn-ea"/>
                <a:cs typeface="+mn-cs"/>
              </a:rPr>
              <a:t>隐性知识和显性知识</a:t>
            </a: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cs typeface="+mn-cs"/>
              </a:rPr>
              <a:t>显性知识</a:t>
            </a:r>
            <a:r>
              <a:rPr kumimoji="0" lang="zh-CN" altLang="en-US" sz="2400" b="0" i="0" u="none" strike="noStrike" kern="1200" cap="none" spc="0" normalizeH="0" baseline="0" noProof="0" dirty="0">
                <a:ln>
                  <a:noFill/>
                </a:ln>
                <a:solidFill>
                  <a:prstClr val="black"/>
                </a:solidFill>
                <a:effectLst/>
                <a:uLnTx/>
                <a:uFillTx/>
                <a:latin typeface="+mn-ea"/>
                <a:cs typeface="+mn-cs"/>
              </a:rPr>
              <a:t>是指可以用正式的语言</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包括程序、数学表达式、计划书、手册等将它们记录下来</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并能够很容易实现转移与共享的知识；而</a:t>
            </a:r>
            <a:r>
              <a:rPr kumimoji="0" lang="zh-CN" altLang="en-US" sz="2400" b="0" i="0" u="none" strike="noStrike" kern="1200" cap="none" spc="0" normalizeH="0" baseline="0" noProof="0" dirty="0">
                <a:ln>
                  <a:noFill/>
                </a:ln>
                <a:solidFill>
                  <a:srgbClr val="FF0000"/>
                </a:solidFill>
                <a:effectLst/>
                <a:uLnTx/>
                <a:uFillTx/>
                <a:latin typeface="+mn-ea"/>
                <a:cs typeface="+mn-cs"/>
              </a:rPr>
              <a:t>隐性知识</a:t>
            </a:r>
            <a:r>
              <a:rPr kumimoji="0" lang="zh-CN" altLang="en-US" sz="2400" b="0" i="0" u="none" strike="noStrike" kern="1200" cap="none" spc="0" normalizeH="0" baseline="0" noProof="0" dirty="0">
                <a:ln>
                  <a:noFill/>
                </a:ln>
                <a:solidFill>
                  <a:prstClr val="black"/>
                </a:solidFill>
                <a:effectLst/>
                <a:uLnTx/>
                <a:uFillTx/>
                <a:latin typeface="+mn-ea"/>
                <a:cs typeface="+mn-cs"/>
              </a:rPr>
              <a:t>却是难以编码和模仿</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而且深深地嵌人在企业的社会背景之中。</a:t>
            </a:r>
          </a:p>
          <a:p>
            <a:pPr marL="0" marR="0" lvl="0" indent="45720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45720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国际科技合作中所需转移的核心知识则基本上属于无法通过市场交易而获取的隐性知识</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由于</a:t>
            </a:r>
            <a:r>
              <a:rPr kumimoji="0" lang="zh-CN" altLang="en-US" sz="2400" b="0" i="0" u="none" strike="noStrike" kern="1200" cap="none" spc="0" normalizeH="0" baseline="0" noProof="0" dirty="0">
                <a:ln>
                  <a:noFill/>
                </a:ln>
                <a:solidFill>
                  <a:srgbClr val="FF0000"/>
                </a:solidFill>
                <a:effectLst/>
                <a:uLnTx/>
                <a:uFillTx/>
                <a:latin typeface="+mn-ea"/>
                <a:cs typeface="+mn-cs"/>
              </a:rPr>
              <a:t>隐性知识的这种不可编码、非结构性、不易转移的特点</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使得国际科技合作中的知识转移变得异常困难</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容易造成合作成员之间没有转移到需要的知识或知识转移程度不足。</a:t>
            </a: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p:txBody>
      </p:sp>
      <p:sp>
        <p:nvSpPr>
          <p:cNvPr id="18" name="文本框 17">
            <a:extLst>
              <a:ext uri="{FF2B5EF4-FFF2-40B4-BE49-F238E27FC236}">
                <a16:creationId xmlns:a16="http://schemas.microsoft.com/office/drawing/2014/main" id="{8AED1D4D-582F-4097-9E07-E2C2848E0DBC}"/>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161135936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445526" y="95798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132681" y="1364855"/>
            <a:ext cx="8361433" cy="840871"/>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显性知识和隐性知识在知识转移中的比较</a:t>
            </a:r>
          </a:p>
        </p:txBody>
      </p:sp>
      <p:pic>
        <p:nvPicPr>
          <p:cNvPr id="3" name="图片 2">
            <a:extLst>
              <a:ext uri="{FF2B5EF4-FFF2-40B4-BE49-F238E27FC236}">
                <a16:creationId xmlns:a16="http://schemas.microsoft.com/office/drawing/2014/main" id="{AD4A0B2F-D11F-4052-80EB-C2C409A88540}"/>
              </a:ext>
            </a:extLst>
          </p:cNvPr>
          <p:cNvPicPr>
            <a:picLocks noChangeAspect="1"/>
          </p:cNvPicPr>
          <p:nvPr/>
        </p:nvPicPr>
        <p:blipFill rotWithShape="1">
          <a:blip r:embed="rId2"/>
          <a:srcRect t="2737" b="1094"/>
          <a:stretch/>
        </p:blipFill>
        <p:spPr>
          <a:xfrm>
            <a:off x="1340207" y="2080993"/>
            <a:ext cx="6371897" cy="4569702"/>
          </a:xfrm>
          <a:prstGeom prst="rect">
            <a:avLst/>
          </a:prstGeom>
        </p:spPr>
      </p:pic>
    </p:spTree>
    <p:extLst>
      <p:ext uri="{BB962C8B-B14F-4D97-AF65-F5344CB8AC3E}">
        <p14:creationId xmlns:p14="http://schemas.microsoft.com/office/powerpoint/2010/main" val="2010344911"/>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445526" y="95798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436700" y="1527036"/>
            <a:ext cx="8361433" cy="3918637"/>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2</a:t>
            </a:r>
            <a:r>
              <a:rPr kumimoji="0" lang="zh-CN" altLang="en-US" sz="2400" b="0" i="0" u="none" strike="noStrike" kern="1200" cap="none" spc="0" normalizeH="0" baseline="0" noProof="0" dirty="0">
                <a:ln>
                  <a:noFill/>
                </a:ln>
                <a:solidFill>
                  <a:prstClr val="black"/>
                </a:solidFill>
                <a:effectLst/>
                <a:uLnTx/>
                <a:uFillTx/>
                <a:latin typeface="+mn-ea"/>
                <a:cs typeface="+mn-cs"/>
              </a:rPr>
              <a:t>）合作成员因素</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mn-ea"/>
                <a:cs typeface="+mn-cs"/>
              </a:rPr>
              <a:t>知识传递和吸收能力： </a:t>
            </a:r>
            <a:r>
              <a:rPr kumimoji="0" lang="zh-CN" altLang="en-US" sz="2400" b="0" i="0" u="none" strike="noStrike" kern="1200" cap="none" spc="0" normalizeH="0" baseline="0" noProof="0" dirty="0">
                <a:ln>
                  <a:noFill/>
                </a:ln>
                <a:solidFill>
                  <a:prstClr val="black"/>
                </a:solidFill>
                <a:effectLst/>
                <a:uLnTx/>
                <a:uFillTx/>
                <a:latin typeface="+mn-ea"/>
                <a:cs typeface="+mn-cs"/>
              </a:rPr>
              <a:t>发送方的知识传递能力不高或是接收方缺乏必要的知识基础而使知识吸收能力较低时，会导致接收方难以理解或是接收方无法将知识进行内化的结果，从而造成知识无法转移或转移不足的风险。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mn-ea"/>
                <a:cs typeface="+mn-cs"/>
              </a:rPr>
              <a:t>信任程度：</a:t>
            </a:r>
            <a:r>
              <a:rPr kumimoji="0" lang="zh-CN" altLang="en-US" sz="2400" b="0" i="0" u="none" strike="noStrike" kern="1200" cap="none" spc="0" normalizeH="0" baseline="0" noProof="0" dirty="0">
                <a:ln>
                  <a:noFill/>
                </a:ln>
                <a:solidFill>
                  <a:prstClr val="black"/>
                </a:solidFill>
                <a:effectLst/>
                <a:uLnTx/>
                <a:uFillTx/>
                <a:latin typeface="+mn-ea"/>
                <a:cs typeface="+mn-cs"/>
              </a:rPr>
              <a:t>在国际科技合作过程中</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若各合作成员之间信任程度过低</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则每一个合作成员都会尽力获取对方的知识</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同时加强对自身知识的保护程度</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以达到自身利益不受损害的目的，双方获取知识的可能就越来越小</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18" name="文本框 17">
            <a:extLst>
              <a:ext uri="{FF2B5EF4-FFF2-40B4-BE49-F238E27FC236}">
                <a16:creationId xmlns:a16="http://schemas.microsoft.com/office/drawing/2014/main" id="{F99B554C-D4DD-4186-B0CF-DAC403AED97A}"/>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59807965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2</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走出去</a:t>
            </a:r>
            <a:r>
              <a:rPr lang="zh-CN" altLang="en-US" sz="2000" dirty="0"/>
              <a:t>”</a:t>
            </a:r>
          </a:p>
        </p:txBody>
      </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6943342" cy="738664"/>
          </a:xfrm>
          <a:prstGeom prst="rect">
            <a:avLst/>
          </a:prstGeom>
          <a:noFill/>
        </p:spPr>
        <p:txBody>
          <a:bodyPr wrap="square" rtlCol="0">
            <a:spAutoFit/>
          </a:bodyPr>
          <a:lstStyle/>
          <a:p>
            <a:pPr marL="342900" indent="-342900">
              <a:buAutoNum type="arabicPeriod"/>
            </a:pPr>
            <a:r>
              <a:rPr lang="zh-CN" altLang="en-US" sz="2400" dirty="0">
                <a:solidFill>
                  <a:schemeClr val="bg1">
                    <a:lumMod val="85000"/>
                  </a:schemeClr>
                </a:solidFill>
              </a:rPr>
              <a:t>《“十三五”国际科技创新合作专项规划》</a:t>
            </a:r>
            <a:endParaRPr lang="en-US" altLang="zh-CN" sz="2400" dirty="0">
              <a:solidFill>
                <a:schemeClr val="bg1">
                  <a:lumMod val="85000"/>
                </a:schemeClr>
              </a:solidFill>
            </a:endParaRPr>
          </a:p>
          <a:p>
            <a:endParaRPr lang="en-US" altLang="zh-CN" dirty="0">
              <a:solidFill>
                <a:schemeClr val="bg1">
                  <a:lumMod val="85000"/>
                </a:schemeClr>
              </a:solidFill>
            </a:endParaRPr>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537900"/>
            <a:ext cx="7416824" cy="630942"/>
          </a:xfrm>
          <a:prstGeom prst="rect">
            <a:avLst/>
          </a:prstGeom>
          <a:noFill/>
        </p:spPr>
        <p:txBody>
          <a:bodyPr wrap="square" rtlCol="0">
            <a:spAutoFit/>
          </a:bodyPr>
          <a:lstStyle/>
          <a:p>
            <a:r>
              <a:rPr lang="en-US" altLang="zh-CN" sz="2400" dirty="0">
                <a:solidFill>
                  <a:schemeClr val="bg1">
                    <a:lumMod val="85000"/>
                  </a:schemeClr>
                </a:solidFill>
              </a:rPr>
              <a:t>2.  </a:t>
            </a:r>
            <a:r>
              <a:rPr lang="zh-CN" altLang="en-US" sz="2400" dirty="0">
                <a:solidFill>
                  <a:schemeClr val="bg1">
                    <a:lumMod val="85000"/>
                  </a:schemeClr>
                </a:solidFill>
              </a:rPr>
              <a:t>《推进“一带一路”建设科技创新合作专项规划》</a:t>
            </a:r>
            <a:endParaRPr lang="en-US" altLang="zh-CN" sz="2400" dirty="0">
              <a:solidFill>
                <a:schemeClr val="bg1">
                  <a:lumMod val="85000"/>
                </a:schemeClr>
              </a:solidFill>
            </a:endParaRPr>
          </a:p>
          <a:p>
            <a:endParaRPr lang="en-US" altLang="zh-CN" sz="1100" dirty="0">
              <a:solidFill>
                <a:schemeClr val="bg1">
                  <a:lumMod val="85000"/>
                </a:schemeClr>
              </a:solidFill>
            </a:endParaRPr>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09021"/>
            <a:ext cx="7920880" cy="830997"/>
          </a:xfrm>
          <a:prstGeom prst="rect">
            <a:avLst/>
          </a:prstGeom>
          <a:noFill/>
        </p:spPr>
        <p:txBody>
          <a:bodyPr wrap="square" rtlCol="0">
            <a:spAutoFit/>
          </a:bodyPr>
          <a:lstStyle/>
          <a:p>
            <a:r>
              <a:rPr lang="en-US" altLang="zh-CN" sz="2400" dirty="0"/>
              <a:t>3. </a:t>
            </a:r>
            <a:r>
              <a:rPr lang="en-US" altLang="zh-CN" sz="2400" b="0" i="0" dirty="0">
                <a:solidFill>
                  <a:srgbClr val="333333"/>
                </a:solidFill>
                <a:effectLst/>
                <a:latin typeface="arial" panose="020B0604020202020204" pitchFamily="34" charset="0"/>
              </a:rPr>
              <a:t>《</a:t>
            </a:r>
            <a:r>
              <a:rPr lang="zh-CN" altLang="en-US" sz="2400" b="0" i="0" dirty="0">
                <a:solidFill>
                  <a:srgbClr val="333333"/>
                </a:solidFill>
                <a:effectLst/>
                <a:latin typeface="arial" panose="020B0604020202020204" pitchFamily="34" charset="0"/>
              </a:rPr>
              <a:t>国家重点研发计划 “政府间国际科技创新合作”重点            专项</a:t>
            </a:r>
            <a:r>
              <a:rPr lang="en-US" altLang="zh-CN" sz="2400" b="0" i="0" dirty="0">
                <a:solidFill>
                  <a:srgbClr val="333333"/>
                </a:solidFill>
                <a:effectLst/>
                <a:latin typeface="arial" panose="020B0604020202020204" pitchFamily="34" charset="0"/>
              </a:rPr>
              <a:t>2020</a:t>
            </a:r>
            <a:r>
              <a:rPr lang="zh-CN" altLang="en-US" sz="2400" b="0" i="0" dirty="0">
                <a:solidFill>
                  <a:srgbClr val="333333"/>
                </a:solidFill>
                <a:effectLst/>
                <a:latin typeface="arial" panose="020B0604020202020204" pitchFamily="34" charset="0"/>
              </a:rPr>
              <a:t>年度项目申报指南</a:t>
            </a:r>
            <a:r>
              <a:rPr lang="en-US" altLang="zh-CN" sz="2400" b="0" i="0" dirty="0">
                <a:solidFill>
                  <a:srgbClr val="333333"/>
                </a:solidFill>
                <a:effectLst/>
                <a:latin typeface="arial" panose="020B0604020202020204" pitchFamily="34" charset="0"/>
              </a:rPr>
              <a:t>》</a:t>
            </a:r>
            <a:endParaRPr lang="zh-CN" altLang="en-US" sz="2400" dirty="0"/>
          </a:p>
        </p:txBody>
      </p:sp>
      <p:sp>
        <p:nvSpPr>
          <p:cNvPr id="9" name="文本框 8">
            <a:extLst>
              <a:ext uri="{FF2B5EF4-FFF2-40B4-BE49-F238E27FC236}">
                <a16:creationId xmlns:a16="http://schemas.microsoft.com/office/drawing/2014/main" id="{9C9E58AC-F96D-4971-A8B2-B3CE66D4A073}"/>
              </a:ext>
            </a:extLst>
          </p:cNvPr>
          <p:cNvSpPr txBox="1"/>
          <p:nvPr/>
        </p:nvSpPr>
        <p:spPr>
          <a:xfrm>
            <a:off x="4155239" y="4941168"/>
            <a:ext cx="360040" cy="779572"/>
          </a:xfrm>
          <a:prstGeom prst="rect">
            <a:avLst/>
          </a:prstGeom>
          <a:noFill/>
        </p:spPr>
        <p:txBody>
          <a:bodyPr wrap="square" rtlCol="0">
            <a:spAutoFit/>
          </a:bodyPr>
          <a:lstStyle/>
          <a:p>
            <a:pPr>
              <a:lnSpc>
                <a:spcPct val="50000"/>
              </a:lnSpc>
            </a:pPr>
            <a:r>
              <a:rPr lang="en-US" altLang="zh-CN" sz="2800" dirty="0"/>
              <a:t>.</a:t>
            </a:r>
          </a:p>
          <a:p>
            <a:pPr>
              <a:lnSpc>
                <a:spcPct val="50000"/>
              </a:lnSpc>
            </a:pPr>
            <a:r>
              <a:rPr lang="en-US" altLang="zh-CN" sz="2800" dirty="0"/>
              <a:t>.</a:t>
            </a:r>
          </a:p>
          <a:p>
            <a:pPr>
              <a:lnSpc>
                <a:spcPct val="50000"/>
              </a:lnSpc>
            </a:pP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674967"/>
                <a:ext cx="7749063" cy="841577"/>
              </a:xfrm>
              <a:prstGeom prst="rect">
                <a:avLst/>
              </a:prstGeom>
              <a:noFill/>
            </p:spPr>
            <p:txBody>
              <a:bodyPr wrap="square" rtlCol="0">
                <a:spAutoFit/>
              </a:bodyPr>
              <a:lstStyle/>
              <a:p>
                <a:r>
                  <a:rPr lang="zh-CN" altLang="en-US" sz="1600" b="0" i="0" dirty="0">
                    <a:solidFill>
                      <a:schemeClr val="bg1">
                        <a:lumMod val="85000"/>
                      </a:schemeClr>
                    </a:solidFill>
                    <a:effectLst/>
                    <a:latin typeface="+mn-ea"/>
                  </a:rPr>
                  <a:t>深入贯彻新时期我国总体外交战略方针，切实发挥国际科技创新合作巩固双边、多边合作关系的引领和催化剂作用，深化政府间科技创新合作，深度参与国际科技创新合作治</a:t>
                </a:r>
                <a14:m>
                  <m:oMath xmlns:m="http://schemas.openxmlformats.org/officeDocument/2006/math">
                    <m:sSup>
                      <m:sSupPr>
                        <m:ctrlPr>
                          <a:rPr lang="en-US" altLang="zh-CN" sz="1600" b="0" i="1" dirty="0" smtClean="0">
                            <a:solidFill>
                              <a:schemeClr val="bg1">
                                <a:lumMod val="85000"/>
                              </a:schemeClr>
                            </a:solidFill>
                            <a:effectLst/>
                            <a:latin typeface="Cambria Math" panose="02040503050406030204" pitchFamily="18" charset="0"/>
                          </a:rPr>
                        </m:ctrlPr>
                      </m:sSupPr>
                      <m:e>
                        <m:r>
                          <a:rPr lang="zh-CN" altLang="en-US" sz="1600" i="1" dirty="0">
                            <a:solidFill>
                              <a:schemeClr val="bg1">
                                <a:lumMod val="85000"/>
                              </a:schemeClr>
                            </a:solidFill>
                            <a:latin typeface="Cambria Math" panose="02040503050406030204" pitchFamily="18" charset="0"/>
                          </a:rPr>
                          <m:t>理</m:t>
                        </m:r>
                      </m:e>
                      <m:sup>
                        <m:r>
                          <a:rPr lang="en-US" altLang="zh-CN" sz="1600" b="0" i="1" dirty="0" smtClean="0">
                            <a:solidFill>
                              <a:schemeClr val="bg1">
                                <a:lumMod val="85000"/>
                              </a:schemeClr>
                            </a:solidFill>
                            <a:effectLst/>
                            <a:latin typeface="Cambria Math" panose="02040503050406030204" pitchFamily="18" charset="0"/>
                          </a:rPr>
                          <m:t>[2]</m:t>
                        </m:r>
                      </m:sup>
                    </m:sSup>
                    <m:r>
                      <a:rPr lang="zh-CN" altLang="en-US" sz="1600" i="1" dirty="0">
                        <a:solidFill>
                          <a:schemeClr val="bg1">
                            <a:lumMod val="85000"/>
                          </a:schemeClr>
                        </a:solidFill>
                        <a:latin typeface="Cambria Math" panose="02040503050406030204" pitchFamily="18" charset="0"/>
                      </a:rPr>
                      <m:t>。</m:t>
                    </m:r>
                  </m:oMath>
                </a14:m>
                <a:endParaRPr lang="zh-CN" altLang="en-US" sz="1600" dirty="0">
                  <a:solidFill>
                    <a:schemeClr val="bg1">
                      <a:lumMod val="85000"/>
                    </a:schemeClr>
                  </a:solidFill>
                  <a:latin typeface="+mn-ea"/>
                </a:endParaRP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674967"/>
                <a:ext cx="7749063" cy="841577"/>
              </a:xfrm>
              <a:prstGeom prst="rect">
                <a:avLst/>
              </a:prstGeom>
              <a:blipFill>
                <a:blip r:embed="rId3"/>
                <a:stretch>
                  <a:fillRect l="-472" t="-2174"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996952"/>
                <a:ext cx="7848872" cy="605871"/>
              </a:xfrm>
              <a:prstGeom prst="rect">
                <a:avLst/>
              </a:prstGeom>
              <a:noFill/>
            </p:spPr>
            <p:txBody>
              <a:bodyPr wrap="square" rtlCol="0">
                <a:spAutoFit/>
              </a:bodyPr>
              <a:lstStyle/>
              <a:p>
                <a:r>
                  <a:rPr lang="zh-CN" altLang="en-US" sz="1600" b="0" i="0" dirty="0">
                    <a:solidFill>
                      <a:schemeClr val="bg1">
                        <a:lumMod val="85000"/>
                      </a:schemeClr>
                    </a:solidFill>
                    <a:effectLst/>
                    <a:latin typeface="Helvetica Neue"/>
                  </a:rPr>
                  <a:t>积极对接沿线国家的发展战略，共同参与“一带一路”科技创新合作，共享科技成果和科技发展经验，打造</a:t>
                </a:r>
                <a:r>
                  <a:rPr lang="zh-CN" altLang="en-US" sz="1600" b="0" i="0" u="none" strike="noStrike" dirty="0">
                    <a:solidFill>
                      <a:schemeClr val="bg1">
                        <a:lumMod val="85000"/>
                      </a:schemeClr>
                    </a:solidFill>
                    <a:effectLst/>
                    <a:latin typeface="Helvetica Neue"/>
                  </a:rPr>
                  <a:t>利益共同体</a:t>
                </a:r>
                <a:r>
                  <a:rPr lang="zh-CN" altLang="en-US" sz="1600" b="0" i="0" dirty="0">
                    <a:solidFill>
                      <a:schemeClr val="bg1">
                        <a:lumMod val="85000"/>
                      </a:schemeClr>
                    </a:solidFill>
                    <a:effectLst/>
                    <a:latin typeface="Helvetica Neue"/>
                  </a:rPr>
                  <a:t>和</a:t>
                </a:r>
                <a:r>
                  <a:rPr lang="zh-CN" altLang="en-US" sz="1600" b="0" i="0" u="none" strike="noStrike" dirty="0">
                    <a:solidFill>
                      <a:schemeClr val="bg1">
                        <a:lumMod val="85000"/>
                      </a:schemeClr>
                    </a:solidFill>
                    <a:effectLst/>
                    <a:latin typeface="Helvetica Neue"/>
                  </a:rPr>
                  <a:t>命运共同体</a:t>
                </a:r>
                <a:r>
                  <a:rPr lang="zh-CN" altLang="en-US" sz="1600" b="0" i="0" dirty="0">
                    <a:solidFill>
                      <a:schemeClr val="bg1">
                        <a:lumMod val="85000"/>
                      </a:schemeClr>
                    </a:solidFill>
                    <a:effectLst/>
                    <a:latin typeface="Helvetica Neue"/>
                  </a:rPr>
                  <a:t>，促进可持续发展和共同繁</a:t>
                </a:r>
                <a14:m>
                  <m:oMath xmlns:m="http://schemas.openxmlformats.org/officeDocument/2006/math">
                    <m:sSup>
                      <m:sSupPr>
                        <m:ctrlPr>
                          <a:rPr lang="en-US" altLang="zh-CN" sz="1600" b="0" i="1" dirty="0" smtClean="0">
                            <a:solidFill>
                              <a:schemeClr val="bg1">
                                <a:lumMod val="85000"/>
                              </a:schemeClr>
                            </a:solidFill>
                            <a:effectLst/>
                            <a:latin typeface="Cambria Math" panose="02040503050406030204" pitchFamily="18" charset="0"/>
                          </a:rPr>
                        </m:ctrlPr>
                      </m:sSupPr>
                      <m:e>
                        <m:r>
                          <a:rPr lang="zh-CN" altLang="en-US" sz="1600" i="1" dirty="0">
                            <a:solidFill>
                              <a:schemeClr val="bg1">
                                <a:lumMod val="85000"/>
                              </a:schemeClr>
                            </a:solidFill>
                            <a:latin typeface="Cambria Math" panose="02040503050406030204" pitchFamily="18" charset="0"/>
                          </a:rPr>
                          <m:t>荣</m:t>
                        </m:r>
                      </m:e>
                      <m:sup>
                        <m:r>
                          <a:rPr lang="en-US" altLang="zh-CN" sz="1600" b="0" i="1" dirty="0" smtClean="0">
                            <a:solidFill>
                              <a:schemeClr val="bg1">
                                <a:lumMod val="85000"/>
                              </a:schemeClr>
                            </a:solidFill>
                            <a:effectLst/>
                            <a:latin typeface="Cambria Math" panose="02040503050406030204" pitchFamily="18" charset="0"/>
                          </a:rPr>
                          <m:t>[3]</m:t>
                        </m:r>
                      </m:sup>
                    </m:sSup>
                  </m:oMath>
                </a14:m>
                <a:r>
                  <a:rPr lang="zh-CN" altLang="en-US" sz="1600" b="0" i="0" dirty="0">
                    <a:solidFill>
                      <a:schemeClr val="bg1">
                        <a:lumMod val="85000"/>
                      </a:schemeClr>
                    </a:solidFill>
                    <a:effectLst/>
                    <a:latin typeface="Helvetica Neue"/>
                  </a:rPr>
                  <a:t>。</a:t>
                </a:r>
                <a:endParaRPr lang="zh-CN" altLang="en-US" sz="1600" dirty="0">
                  <a:solidFill>
                    <a:schemeClr val="bg1">
                      <a:lumMod val="85000"/>
                    </a:schemeClr>
                  </a:solidFill>
                </a:endParaRPr>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996952"/>
                <a:ext cx="7848872" cy="605871"/>
              </a:xfrm>
              <a:prstGeom prst="rect">
                <a:avLst/>
              </a:prstGeom>
              <a:blipFill>
                <a:blip r:embed="rId4"/>
                <a:stretch>
                  <a:fillRect l="-388" t="-3030" b="-8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476510"/>
                <a:ext cx="7749063" cy="605871"/>
              </a:xfrm>
              <a:prstGeom prst="rect">
                <a:avLst/>
              </a:prstGeom>
              <a:noFill/>
            </p:spPr>
            <p:txBody>
              <a:bodyPr wrap="square" rtlCol="0">
                <a:spAutoFit/>
              </a:bodyPr>
              <a:lstStyle/>
              <a:p>
                <a:r>
                  <a:rPr lang="zh-CN" altLang="en-US" sz="1600" b="0" i="0" dirty="0">
                    <a:solidFill>
                      <a:srgbClr val="333333"/>
                    </a:solidFill>
                    <a:effectLst/>
                    <a:latin typeface="arial" panose="020B0604020202020204" pitchFamily="34" charset="0"/>
                  </a:rPr>
                  <a:t>决定支持我国与</a:t>
                </a:r>
                <a:r>
                  <a:rPr lang="en-US" altLang="zh-CN" sz="1600" b="0" i="0" dirty="0">
                    <a:solidFill>
                      <a:srgbClr val="333333"/>
                    </a:solidFill>
                    <a:effectLst/>
                    <a:latin typeface="arial" panose="020B0604020202020204" pitchFamily="34" charset="0"/>
                  </a:rPr>
                  <a:t>9</a:t>
                </a:r>
                <a:r>
                  <a:rPr lang="zh-CN" altLang="en-US" sz="1600" b="0" i="0" dirty="0">
                    <a:solidFill>
                      <a:srgbClr val="333333"/>
                    </a:solidFill>
                    <a:effectLst/>
                    <a:latin typeface="arial" panose="020B0604020202020204" pitchFamily="34" charset="0"/>
                  </a:rPr>
                  <a:t>个国家合作的</a:t>
                </a:r>
                <a:r>
                  <a:rPr lang="en-US" altLang="zh-CN" sz="1600" b="0" i="0" dirty="0">
                    <a:solidFill>
                      <a:srgbClr val="333333"/>
                    </a:solidFill>
                    <a:effectLst/>
                    <a:latin typeface="arial" panose="020B0604020202020204" pitchFamily="34" charset="0"/>
                  </a:rPr>
                  <a:t>10 </a:t>
                </a:r>
                <a:r>
                  <a:rPr lang="zh-CN" altLang="en-US" sz="1600" b="0" i="0" dirty="0">
                    <a:solidFill>
                      <a:srgbClr val="333333"/>
                    </a:solidFill>
                    <a:effectLst/>
                    <a:latin typeface="arial" panose="020B0604020202020204" pitchFamily="34" charset="0"/>
                  </a:rPr>
                  <a:t>个指南方向的</a:t>
                </a:r>
                <a:r>
                  <a:rPr lang="en-US" altLang="zh-CN" sz="1600" b="0" i="0" dirty="0">
                    <a:solidFill>
                      <a:srgbClr val="333333"/>
                    </a:solidFill>
                    <a:effectLst/>
                    <a:latin typeface="arial" panose="020B0604020202020204" pitchFamily="34" charset="0"/>
                  </a:rPr>
                  <a:t>71-81</a:t>
                </a:r>
                <a:r>
                  <a:rPr lang="zh-CN" altLang="en-US" sz="1600" b="0" i="0" dirty="0">
                    <a:solidFill>
                      <a:srgbClr val="333333"/>
                    </a:solidFill>
                    <a:effectLst/>
                    <a:latin typeface="arial" panose="020B0604020202020204" pitchFamily="34" charset="0"/>
                  </a:rPr>
                  <a:t>左右个项目，项目国拨经费总概算高达</a:t>
                </a:r>
                <a:r>
                  <a:rPr lang="en-US" altLang="zh-CN" sz="1600" b="0" i="0" dirty="0">
                    <a:solidFill>
                      <a:srgbClr val="333333"/>
                    </a:solidFill>
                    <a:effectLst/>
                    <a:latin typeface="arial" panose="020B0604020202020204" pitchFamily="34" charset="0"/>
                  </a:rPr>
                  <a:t>2.8 </a:t>
                </a:r>
                <a:r>
                  <a:rPr lang="zh-CN" altLang="en-US" sz="1600" b="0" i="0" dirty="0">
                    <a:solidFill>
                      <a:srgbClr val="333333"/>
                    </a:solidFill>
                    <a:effectLst/>
                    <a:latin typeface="arial" panose="020B0604020202020204" pitchFamily="34" charset="0"/>
                  </a:rPr>
                  <a:t>亿</a:t>
                </a:r>
                <a14:m>
                  <m:oMath xmlns:m="http://schemas.openxmlformats.org/officeDocument/2006/math">
                    <m:sSup>
                      <m:sSupPr>
                        <m:ctrlPr>
                          <a:rPr lang="en-US" altLang="zh-CN" sz="1600" b="0" i="1" smtClean="0">
                            <a:solidFill>
                              <a:srgbClr val="333333"/>
                            </a:solidFill>
                            <a:effectLst/>
                            <a:latin typeface="Cambria Math" panose="02040503050406030204" pitchFamily="18" charset="0"/>
                          </a:rPr>
                        </m:ctrlPr>
                      </m:sSupPr>
                      <m:e>
                        <m:r>
                          <a:rPr lang="zh-CN" altLang="en-US" sz="1600" i="1">
                            <a:solidFill>
                              <a:srgbClr val="333333"/>
                            </a:solidFill>
                            <a:latin typeface="Cambria Math" panose="02040503050406030204" pitchFamily="18" charset="0"/>
                          </a:rPr>
                          <m:t>元</m:t>
                        </m:r>
                      </m:e>
                      <m:sup>
                        <m:r>
                          <a:rPr lang="en-US" altLang="zh-CN" sz="1600" b="0" i="1" smtClean="0">
                            <a:solidFill>
                              <a:srgbClr val="333333"/>
                            </a:solidFill>
                            <a:effectLst/>
                            <a:latin typeface="Cambria Math" panose="02040503050406030204" pitchFamily="18" charset="0"/>
                          </a:rPr>
                          <m:t>[4]</m:t>
                        </m:r>
                      </m:sup>
                    </m:sSup>
                  </m:oMath>
                </a14:m>
                <a:r>
                  <a:rPr lang="zh-CN" altLang="en-US" sz="1600" b="0" i="0" dirty="0">
                    <a:solidFill>
                      <a:srgbClr val="333333"/>
                    </a:solidFill>
                    <a:effectLst/>
                    <a:latin typeface="arial" panose="020B0604020202020204" pitchFamily="34" charset="0"/>
                  </a:rPr>
                  <a:t>。</a:t>
                </a:r>
                <a:endParaRPr lang="zh-CN" altLang="en-US" sz="1600" dirty="0"/>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476510"/>
                <a:ext cx="7749063" cy="605871"/>
              </a:xfrm>
              <a:prstGeom prst="rect">
                <a:avLst/>
              </a:prstGeom>
              <a:blipFill>
                <a:blip r:embed="rId5"/>
                <a:stretch>
                  <a:fillRect l="-472" t="-4000" b="-9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C946701-0EE4-425F-8BCA-CDE379AE4661}"/>
              </a:ext>
            </a:extLst>
          </p:cNvPr>
          <p:cNvSpPr txBox="1"/>
          <p:nvPr/>
        </p:nvSpPr>
        <p:spPr>
          <a:xfrm>
            <a:off x="1475656" y="6093296"/>
            <a:ext cx="7605047" cy="830997"/>
          </a:xfrm>
          <a:prstGeom prst="rect">
            <a:avLst/>
          </a:prstGeom>
          <a:noFill/>
        </p:spPr>
        <p:txBody>
          <a:bodyPr wrap="square" rtlCol="0">
            <a:spAutoFit/>
          </a:bodyPr>
          <a:lstStyle/>
          <a:p>
            <a:pPr algn="r"/>
            <a:r>
              <a:rPr lang="en-US" altLang="zh-CN" sz="1200" dirty="0">
                <a:latin typeface="+mn-ea"/>
              </a:rPr>
              <a:t>[2]</a:t>
            </a:r>
            <a:r>
              <a:rPr lang="zh-CN" altLang="en-US" sz="1200" i="0" dirty="0">
                <a:effectLst/>
                <a:latin typeface="+mn-ea"/>
              </a:rPr>
              <a:t>科技部关于印发</a:t>
            </a:r>
            <a:r>
              <a:rPr lang="en-US" altLang="zh-CN" sz="1200" i="0" dirty="0">
                <a:effectLst/>
                <a:latin typeface="+mn-ea"/>
              </a:rPr>
              <a:t>《“</a:t>
            </a:r>
            <a:r>
              <a:rPr lang="zh-CN" altLang="en-US" sz="1200" i="0" dirty="0">
                <a:effectLst/>
                <a:latin typeface="+mn-ea"/>
              </a:rPr>
              <a:t>十三五”国际科技创新合作专项规划</a:t>
            </a:r>
            <a:r>
              <a:rPr lang="en-US" altLang="zh-CN" sz="1200" i="0" dirty="0">
                <a:effectLst/>
                <a:latin typeface="+mn-ea"/>
              </a:rPr>
              <a:t>》</a:t>
            </a:r>
            <a:r>
              <a:rPr lang="zh-CN" altLang="en-US" sz="1200" i="0" dirty="0">
                <a:effectLst/>
                <a:latin typeface="+mn-ea"/>
              </a:rPr>
              <a:t>的通知</a:t>
            </a:r>
            <a:r>
              <a:rPr lang="zh-CN" altLang="en-US" sz="1200" dirty="0">
                <a:latin typeface="+mn-ea"/>
              </a:rPr>
              <a:t> </a:t>
            </a:r>
            <a:r>
              <a:rPr lang="zh-CN" altLang="en-US" sz="1200" i="0" dirty="0">
                <a:effectLst/>
                <a:latin typeface="+mn-ea"/>
              </a:rPr>
              <a:t>国科发外</a:t>
            </a:r>
            <a:r>
              <a:rPr lang="en-US" altLang="zh-CN" sz="1200" i="0" dirty="0">
                <a:effectLst/>
                <a:latin typeface="+mn-ea"/>
              </a:rPr>
              <a:t>〔2017〕118</a:t>
            </a:r>
            <a:r>
              <a:rPr lang="zh-CN" altLang="en-US" sz="1200" i="0" dirty="0">
                <a:effectLst/>
                <a:latin typeface="+mn-ea"/>
              </a:rPr>
              <a:t>号</a:t>
            </a:r>
            <a:endParaRPr lang="en-US" altLang="zh-CN" sz="1200" i="0" dirty="0">
              <a:effectLst/>
              <a:latin typeface="+mn-ea"/>
            </a:endParaRPr>
          </a:p>
          <a:p>
            <a:pPr algn="r"/>
            <a:r>
              <a:rPr lang="en-US" altLang="zh-CN" sz="1200" i="0" dirty="0">
                <a:effectLst/>
                <a:latin typeface="+mn-ea"/>
              </a:rPr>
              <a:t>[3]</a:t>
            </a:r>
            <a:r>
              <a:rPr lang="zh-CN" altLang="en-US" sz="1200" i="0" dirty="0">
                <a:effectLst/>
                <a:latin typeface="+mn-ea"/>
              </a:rPr>
              <a:t>科技部 发展改革委 外交部 商务部关于印发</a:t>
            </a:r>
            <a:r>
              <a:rPr lang="en-US" altLang="zh-CN" sz="1200" i="0" dirty="0">
                <a:effectLst/>
                <a:latin typeface="+mn-ea"/>
              </a:rPr>
              <a:t>《</a:t>
            </a:r>
            <a:r>
              <a:rPr lang="zh-CN" altLang="en-US" sz="1200" i="0" dirty="0">
                <a:effectLst/>
                <a:latin typeface="+mn-ea"/>
              </a:rPr>
              <a:t>推进“一带一路”建设科技创新合作专项规划</a:t>
            </a:r>
            <a:r>
              <a:rPr lang="en-US" altLang="zh-CN" sz="1200" i="0" dirty="0">
                <a:effectLst/>
                <a:latin typeface="+mn-ea"/>
              </a:rPr>
              <a:t>》</a:t>
            </a:r>
            <a:r>
              <a:rPr lang="zh-CN" altLang="en-US" sz="1200" i="0" dirty="0">
                <a:effectLst/>
                <a:latin typeface="+mn-ea"/>
              </a:rPr>
              <a:t>的通知</a:t>
            </a:r>
            <a:endParaRPr lang="en-US" altLang="zh-CN" sz="1200" i="0" dirty="0">
              <a:effectLst/>
              <a:latin typeface="+mn-ea"/>
            </a:endParaRPr>
          </a:p>
          <a:p>
            <a:pPr algn="r"/>
            <a:r>
              <a:rPr lang="en-US" altLang="zh-CN" sz="1200" i="0" dirty="0">
                <a:solidFill>
                  <a:srgbClr val="000000"/>
                </a:solidFill>
                <a:effectLst/>
                <a:latin typeface="+mn-ea"/>
              </a:rPr>
              <a:t>[4]</a:t>
            </a:r>
            <a:r>
              <a:rPr lang="zh-CN" altLang="en-US" sz="1200" i="0" dirty="0">
                <a:solidFill>
                  <a:srgbClr val="000000"/>
                </a:solidFill>
                <a:effectLst/>
                <a:latin typeface="+mn-ea"/>
              </a:rPr>
              <a:t>科技部关于发布国家重点研发计划 “政府间国际科技创新合作”等重点专项</a:t>
            </a:r>
            <a:r>
              <a:rPr lang="en-US" altLang="zh-CN" sz="1200" i="0" dirty="0">
                <a:solidFill>
                  <a:srgbClr val="000000"/>
                </a:solidFill>
                <a:effectLst/>
                <a:latin typeface="+mn-ea"/>
              </a:rPr>
              <a:t>2020</a:t>
            </a:r>
            <a:r>
              <a:rPr lang="zh-CN" altLang="en-US" sz="1200" i="0" dirty="0">
                <a:solidFill>
                  <a:srgbClr val="000000"/>
                </a:solidFill>
                <a:effectLst/>
                <a:latin typeface="+mn-ea"/>
              </a:rPr>
              <a:t>年度项目申报指南的通知</a:t>
            </a:r>
            <a:endParaRPr lang="zh-CN" altLang="en-US" sz="1200" i="0" dirty="0">
              <a:effectLst/>
              <a:latin typeface="+mn-ea"/>
            </a:endParaRPr>
          </a:p>
          <a:p>
            <a:pPr algn="r"/>
            <a:endParaRPr lang="zh-CN" altLang="en-US" sz="1200" dirty="0">
              <a:latin typeface="+mn-ea"/>
            </a:endParaRPr>
          </a:p>
        </p:txBody>
      </p:sp>
    </p:spTree>
    <p:extLst>
      <p:ext uri="{BB962C8B-B14F-4D97-AF65-F5344CB8AC3E}">
        <p14:creationId xmlns:p14="http://schemas.microsoft.com/office/powerpoint/2010/main" val="3131427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445526" y="95798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186692" y="1419646"/>
            <a:ext cx="8361433" cy="5463483"/>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2</a:t>
            </a:r>
            <a:r>
              <a:rPr kumimoji="0" lang="zh-CN" altLang="en-US" sz="2400" b="0" i="0" u="none" strike="noStrike" kern="1200" cap="none" spc="0" normalizeH="0" baseline="0" noProof="0" dirty="0">
                <a:ln>
                  <a:noFill/>
                </a:ln>
                <a:solidFill>
                  <a:prstClr val="black"/>
                </a:solidFill>
                <a:effectLst/>
                <a:uLnTx/>
                <a:uFillTx/>
                <a:latin typeface="+mn-ea"/>
                <a:cs typeface="+mn-cs"/>
              </a:rPr>
              <a:t>）合作成员因素</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FF0000"/>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mn-ea"/>
                <a:cs typeface="+mn-cs"/>
              </a:rPr>
              <a:t>机会主义和知识保护意识不强：</a:t>
            </a:r>
            <a:r>
              <a:rPr kumimoji="0" lang="zh-CN" altLang="en-US" sz="2400" b="0" i="0" u="none" strike="noStrike" kern="1200" cap="none" spc="0" normalizeH="0" baseline="0" noProof="0" dirty="0">
                <a:ln>
                  <a:noFill/>
                </a:ln>
                <a:solidFill>
                  <a:prstClr val="black"/>
                </a:solidFill>
                <a:effectLst/>
                <a:uLnTx/>
                <a:uFillTx/>
                <a:latin typeface="+mn-ea"/>
                <a:cs typeface="+mn-cs"/>
              </a:rPr>
              <a:t>国际科技合作中</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机会主义的典型表现是尽可能多地吸收合作伙伴的知识并使自身的知识</a:t>
            </a:r>
            <a:r>
              <a:rPr kumimoji="0" lang="zh-CN" altLang="en-US" sz="2400" b="0" i="0" u="none" strike="noStrike" kern="1200" cap="none" spc="0" normalizeH="0" baseline="0" noProof="0" dirty="0">
                <a:ln>
                  <a:noFill/>
                </a:ln>
                <a:solidFill>
                  <a:srgbClr val="FF0000"/>
                </a:solidFill>
                <a:effectLst/>
                <a:uLnTx/>
                <a:uFillTx/>
                <a:latin typeface="+mn-ea"/>
                <a:cs typeface="+mn-cs"/>
              </a:rPr>
              <a:t>输出最小化</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然后将所吸收的知识转化为与合作伙伴相似的技术或产品</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并将其打人原属于合作伙伴的市场</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cs typeface="+mn-cs"/>
              </a:rPr>
              <a:t>侵占</a:t>
            </a:r>
            <a:r>
              <a:rPr kumimoji="0" lang="zh-CN" altLang="en-US" sz="2400" b="0" i="0" u="none" strike="noStrike" kern="1200" cap="none" spc="0" normalizeH="0" baseline="0" noProof="0" dirty="0">
                <a:ln>
                  <a:noFill/>
                </a:ln>
                <a:solidFill>
                  <a:prstClr val="black"/>
                </a:solidFill>
                <a:effectLst/>
                <a:uLnTx/>
                <a:uFillTx/>
                <a:latin typeface="+mn-ea"/>
                <a:cs typeface="+mn-cs"/>
              </a:rPr>
              <a:t>合作伙伴的市场份额。对于国际科技合作的知识传递方</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如果其知识</a:t>
            </a:r>
            <a:r>
              <a:rPr kumimoji="0" lang="zh-CN" altLang="en-US" sz="2400" b="0" i="0" u="none" strike="noStrike" kern="1200" cap="none" spc="0" normalizeH="0" baseline="0" noProof="0" dirty="0">
                <a:ln>
                  <a:noFill/>
                </a:ln>
                <a:solidFill>
                  <a:srgbClr val="FF0000"/>
                </a:solidFill>
                <a:effectLst/>
                <a:uLnTx/>
                <a:uFillTx/>
                <a:latin typeface="+mn-ea"/>
                <a:cs typeface="+mn-cs"/>
              </a:rPr>
              <a:t>保护意识不强</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对自身知识不能进行有效的保护</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任由其被其他合作伙伴学习和吸收</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那么会由于知识过度转移而导致</a:t>
            </a:r>
            <a:r>
              <a:rPr kumimoji="0" lang="zh-CN" altLang="en-US" sz="2400" b="0" i="0" u="none" strike="noStrike" kern="1200" cap="none" spc="0" normalizeH="0" baseline="0" noProof="0" dirty="0">
                <a:ln>
                  <a:noFill/>
                </a:ln>
                <a:solidFill>
                  <a:srgbClr val="FF0000"/>
                </a:solidFill>
                <a:effectLst/>
                <a:uLnTx/>
                <a:uFillTx/>
                <a:latin typeface="+mn-ea"/>
                <a:cs typeface="+mn-cs"/>
              </a:rPr>
              <a:t>自身竞争优势的丧失</a:t>
            </a:r>
            <a:r>
              <a:rPr kumimoji="0" lang="zh-CN" altLang="en-US" sz="2400" b="0" i="0" u="none" strike="noStrike" kern="1200" cap="none" spc="0" normalizeH="0" baseline="0" noProof="0" dirty="0">
                <a:ln>
                  <a:noFill/>
                </a:ln>
                <a:solidFill>
                  <a:prstClr val="black"/>
                </a:solidFill>
                <a:effectLst/>
                <a:uLnTx/>
                <a:uFillTx/>
                <a:latin typeface="+mn-ea"/>
                <a:cs typeface="+mn-cs"/>
              </a:rPr>
              <a:t>。</a:t>
            </a: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p:txBody>
      </p:sp>
      <p:sp>
        <p:nvSpPr>
          <p:cNvPr id="18" name="文本框 17">
            <a:extLst>
              <a:ext uri="{FF2B5EF4-FFF2-40B4-BE49-F238E27FC236}">
                <a16:creationId xmlns:a16="http://schemas.microsoft.com/office/drawing/2014/main" id="{D28FE8EB-EF77-40AE-879C-6BE1C4DA044A}"/>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23547807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445526" y="95798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一、国际科技合作中还可能存在哪些法律风险？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p:txBody>
      </p:sp>
      <p:sp>
        <p:nvSpPr>
          <p:cNvPr id="53" name="文本框 52"/>
          <p:cNvSpPr txBox="1"/>
          <p:nvPr/>
        </p:nvSpPr>
        <p:spPr>
          <a:xfrm>
            <a:off x="337041" y="1618479"/>
            <a:ext cx="8361433" cy="6617645"/>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n-ea"/>
                <a:cs typeface="+mn-cs"/>
              </a:rPr>
              <a:t>5.</a:t>
            </a:r>
            <a:r>
              <a:rPr kumimoji="0" lang="zh-CN" altLang="en-US" sz="2400" b="0" i="0" u="none" strike="noStrike" kern="1200" cap="none" spc="0" normalizeH="0" baseline="0" noProof="0" dirty="0">
                <a:ln>
                  <a:noFill/>
                </a:ln>
                <a:solidFill>
                  <a:prstClr val="black"/>
                </a:solidFill>
                <a:effectLst/>
                <a:uLnTx/>
                <a:uFillTx/>
                <a:latin typeface="+mn-ea"/>
                <a:cs typeface="+mn-cs"/>
              </a:rPr>
              <a:t>知识产权转移的风险</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3</a:t>
            </a:r>
            <a:r>
              <a:rPr kumimoji="0" lang="zh-CN" altLang="en-US" sz="2400" b="0" i="0" u="none" strike="noStrike" kern="1200" cap="none" spc="0" normalizeH="0" baseline="0" noProof="0" dirty="0">
                <a:ln>
                  <a:noFill/>
                </a:ln>
                <a:solidFill>
                  <a:prstClr val="black"/>
                </a:solidFill>
                <a:effectLst/>
                <a:uLnTx/>
                <a:uFillTx/>
                <a:latin typeface="+mn-ea"/>
                <a:cs typeface="+mn-cs"/>
              </a:rPr>
              <a:t>）环境因素</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mn-ea"/>
                <a:cs typeface="+mn-cs"/>
              </a:rPr>
              <a:t>信息不对称：</a:t>
            </a:r>
            <a:r>
              <a:rPr kumimoji="0" lang="zh-CN" altLang="en-US" sz="2400" b="0" i="0" u="none" strike="noStrike" kern="1200" cap="none" spc="0" normalizeH="0" baseline="0" noProof="0" dirty="0">
                <a:ln>
                  <a:noFill/>
                </a:ln>
                <a:solidFill>
                  <a:prstClr val="black"/>
                </a:solidFill>
                <a:effectLst/>
                <a:uLnTx/>
                <a:uFillTx/>
                <a:latin typeface="+mn-ea"/>
                <a:cs typeface="+mn-cs"/>
              </a:rPr>
              <a:t>拥有信息优势的合作成员一方面可以利用这种优势增强讨价还价的能力</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在与其他合作成员的谈判过程中占据</a:t>
            </a:r>
            <a:r>
              <a:rPr kumimoji="0" lang="zh-CN" altLang="en-US" sz="2400" b="0" i="0" u="none" strike="noStrike" kern="1200" cap="none" spc="0" normalizeH="0" baseline="0" noProof="0" dirty="0">
                <a:ln>
                  <a:noFill/>
                </a:ln>
                <a:solidFill>
                  <a:srgbClr val="FF0000"/>
                </a:solidFill>
                <a:effectLst/>
                <a:uLnTx/>
                <a:uFillTx/>
                <a:latin typeface="+mn-ea"/>
                <a:cs typeface="+mn-cs"/>
              </a:rPr>
              <a:t>主动地位</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制定对自身有利的利润和风险分配方案。</a:t>
            </a: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mn-ea"/>
                <a:cs typeface="+mn-cs"/>
              </a:rPr>
              <a:t>合作契约不完备：</a:t>
            </a:r>
            <a:r>
              <a:rPr kumimoji="0" lang="zh-CN" altLang="en-US" sz="2400" b="0" i="0" u="none" strike="noStrike" kern="1200" cap="none" spc="0" normalizeH="0" baseline="0" noProof="0" dirty="0">
                <a:ln>
                  <a:noFill/>
                </a:ln>
                <a:solidFill>
                  <a:prstClr val="black"/>
                </a:solidFill>
                <a:effectLst/>
                <a:uLnTx/>
                <a:uFillTx/>
                <a:latin typeface="+mn-ea"/>
                <a:cs typeface="+mn-cs"/>
              </a:rPr>
              <a:t>合作契约的不完备降低了对各合作成员的约束</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当出现合作契约范围之外的间题且面对利益争夺点时</a:t>
            </a:r>
            <a:r>
              <a:rPr kumimoji="0" lang="en-US" altLang="zh-CN"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cs typeface="+mn-cs"/>
              </a:rPr>
              <a:t>将可能出现一些合作成员为了自身利益损害集体利益的事情。</a:t>
            </a: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342900" marR="0" lvl="0" indent="-342900" algn="l" defTabSz="914400" rtl="0" eaLnBrk="1" fontAlgn="auto" latinLnBrk="0" hangingPunct="1">
              <a:lnSpc>
                <a:spcPts val="3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p:txBody>
      </p:sp>
      <p:sp>
        <p:nvSpPr>
          <p:cNvPr id="19" name="文本框 18">
            <a:extLst>
              <a:ext uri="{FF2B5EF4-FFF2-40B4-BE49-F238E27FC236}">
                <a16:creationId xmlns:a16="http://schemas.microsoft.com/office/drawing/2014/main" id="{09517640-70A8-4973-BEB3-2B19A045B5FB}"/>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285784569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13701"/>
            <a:ext cx="78437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二、如何防范国际科技合作中的法律风险？</a:t>
            </a:r>
          </a:p>
        </p:txBody>
      </p:sp>
      <p:sp>
        <p:nvSpPr>
          <p:cNvPr id="53" name="文本框 52"/>
          <p:cNvSpPr txBox="1"/>
          <p:nvPr/>
        </p:nvSpPr>
        <p:spPr>
          <a:xfrm>
            <a:off x="455295" y="1845310"/>
            <a:ext cx="8369300" cy="396938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1</a:t>
            </a:r>
            <a:r>
              <a:rPr kumimoji="0" lang="zh-CN" altLang="en-US" sz="2400" b="0" i="0" u="none" strike="noStrike" kern="1200" cap="none" spc="0" normalizeH="0" baseline="0" noProof="0" dirty="0">
                <a:ln>
                  <a:noFill/>
                </a:ln>
                <a:solidFill>
                  <a:prstClr val="black"/>
                </a:solidFill>
                <a:effectLst/>
                <a:uLnTx/>
                <a:uFillTx/>
                <a:latin typeface="+mn-ea"/>
                <a:cs typeface="+mn-cs"/>
              </a:rPr>
              <a:t>）完善国际科技合作方面的各项</a:t>
            </a:r>
            <a:r>
              <a:rPr kumimoji="0" lang="zh-CN" altLang="en-US" sz="2400" b="0" i="0" u="none" strike="noStrike" kern="1200" cap="none" spc="0" normalizeH="0" baseline="0" noProof="0" dirty="0">
                <a:ln>
                  <a:noFill/>
                </a:ln>
                <a:solidFill>
                  <a:srgbClr val="FF0000"/>
                </a:solidFill>
                <a:effectLst/>
                <a:uLnTx/>
                <a:uFillTx/>
                <a:latin typeface="+mn-ea"/>
                <a:cs typeface="+mn-cs"/>
              </a:rPr>
              <a:t>法律法规和规章制度</a:t>
            </a:r>
            <a:r>
              <a:rPr kumimoji="0" lang="zh-CN" altLang="en-US" sz="2400" b="0" i="0" u="none" strike="noStrike" kern="1200" cap="none" spc="0" normalizeH="0" baseline="0" noProof="0" dirty="0">
                <a:ln>
                  <a:noFill/>
                </a:ln>
                <a:solidFill>
                  <a:prstClr val="black"/>
                </a:solidFill>
                <a:effectLst/>
                <a:uLnTx/>
                <a:uFillTx/>
                <a:latin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对参与国际科技合作的有关高校、机构和企业进行合作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前法律培训，提高相关人员法律意识。</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2</a:t>
            </a:r>
            <a:r>
              <a:rPr kumimoji="0" lang="zh-CN" altLang="en-US" sz="2400" b="0" i="0" u="none" strike="noStrike" kern="1200" cap="none" spc="0" normalizeH="0" baseline="0" noProof="0" dirty="0">
                <a:ln>
                  <a:noFill/>
                </a:ln>
                <a:solidFill>
                  <a:prstClr val="black"/>
                </a:solidFill>
                <a:effectLst/>
                <a:uLnTx/>
                <a:uFillTx/>
                <a:latin typeface="+mn-ea"/>
                <a:cs typeface="+mn-cs"/>
              </a:rPr>
              <a:t>）提高</a:t>
            </a:r>
            <a:r>
              <a:rPr kumimoji="0" lang="zh-CN" altLang="en-US" sz="2400" b="0" i="0" u="none" strike="noStrike" kern="1200" cap="none" spc="0" normalizeH="0" baseline="0" noProof="0" dirty="0">
                <a:ln>
                  <a:noFill/>
                </a:ln>
                <a:solidFill>
                  <a:srgbClr val="FF0000"/>
                </a:solidFill>
                <a:effectLst/>
                <a:uLnTx/>
                <a:uFillTx/>
                <a:latin typeface="+mn-ea"/>
                <a:cs typeface="+mn-cs"/>
              </a:rPr>
              <a:t>自主创新能力</a:t>
            </a:r>
            <a:r>
              <a:rPr kumimoji="0" lang="zh-CN" altLang="en-US" sz="2400" b="0" i="0" u="none" strike="noStrike" kern="1200" cap="none" spc="0" normalizeH="0" baseline="0" noProof="0" dirty="0">
                <a:ln>
                  <a:noFill/>
                </a:ln>
                <a:solidFill>
                  <a:prstClr val="black"/>
                </a:solidFill>
                <a:effectLst/>
                <a:uLnTx/>
                <a:uFillTx/>
                <a:latin typeface="+mn-ea"/>
                <a:cs typeface="+mn-cs"/>
              </a:rPr>
              <a:t>，努力在国际科技合作中掌握主动权。</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en-US" altLang="zh-CN" sz="2400" b="0" i="0" u="none" strike="noStrike" kern="1200" cap="none" spc="0" normalizeH="0" baseline="0" noProof="0" dirty="0">
                <a:ln>
                  <a:noFill/>
                </a:ln>
                <a:solidFill>
                  <a:prstClr val="black"/>
                </a:solidFill>
                <a:effectLst/>
                <a:uLnTx/>
                <a:uFillTx/>
                <a:latin typeface="+mn-ea"/>
                <a:cs typeface="+mn-cs"/>
              </a:rPr>
              <a:t>3</a:t>
            </a: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cs typeface="+mn-cs"/>
              </a:rPr>
              <a:t>甄选合作伙伴</a:t>
            </a:r>
            <a:r>
              <a:rPr kumimoji="0" lang="zh-CN" altLang="en-US" sz="2400" b="0" i="0" u="none" strike="noStrike" kern="1200" cap="none" spc="0" normalizeH="0" baseline="0" noProof="0" dirty="0">
                <a:ln>
                  <a:noFill/>
                </a:ln>
                <a:solidFill>
                  <a:prstClr val="black"/>
                </a:solidFill>
                <a:effectLst/>
                <a:uLnTx/>
                <a:uFillTx/>
                <a:latin typeface="+mn-ea"/>
                <a:cs typeface="+mn-cs"/>
              </a:rPr>
              <a:t>，防患于未然，对风险性较大的主体进行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重点跟踪和防范。</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p:txBody>
      </p:sp>
      <p:sp>
        <p:nvSpPr>
          <p:cNvPr id="20" name="文本框 19">
            <a:extLst>
              <a:ext uri="{FF2B5EF4-FFF2-40B4-BE49-F238E27FC236}">
                <a16:creationId xmlns:a16="http://schemas.microsoft.com/office/drawing/2014/main" id="{4670E7DC-8E49-4103-9294-D1A1C1D0AA54}"/>
              </a:ext>
            </a:extLst>
          </p:cNvPr>
          <p:cNvSpPr txBox="1"/>
          <p:nvPr/>
        </p:nvSpPr>
        <p:spPr>
          <a:xfrm>
            <a:off x="1752661" y="6498429"/>
            <a:ext cx="739133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ea"/>
                <a:cs typeface="Times New Roman" panose="02020603050405020304" pitchFamily="18" charset="0"/>
              </a:rPr>
              <a:t>[26]</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邢子政</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我国企业国际技术合作的知识产权风险及对策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宏观经济管理</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2010, (6): 55-56.</a:t>
            </a:r>
            <a:endPar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p:txBody>
      </p:sp>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13701"/>
            <a:ext cx="7843767" cy="46166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如何防范国际科技合作中的法律风险？</a:t>
            </a:r>
          </a:p>
        </p:txBody>
      </p:sp>
      <p:sp>
        <p:nvSpPr>
          <p:cNvPr id="53" name="文本框 52"/>
          <p:cNvSpPr txBox="1"/>
          <p:nvPr/>
        </p:nvSpPr>
        <p:spPr>
          <a:xfrm>
            <a:off x="555768" y="1718318"/>
            <a:ext cx="7899278" cy="3938270"/>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sym typeface="+mn-ea"/>
              </a:rPr>
              <a:t>（</a:t>
            </a:r>
            <a:r>
              <a:rPr kumimoji="0" lang="en-US" altLang="zh-CN" sz="2400" b="0" i="0" u="none" strike="noStrike" kern="1200" cap="none" spc="0" normalizeH="0" baseline="0" noProof="0" dirty="0">
                <a:ln>
                  <a:noFill/>
                </a:ln>
                <a:solidFill>
                  <a:prstClr val="black"/>
                </a:solidFill>
                <a:effectLst/>
                <a:uLnTx/>
                <a:uFillTx/>
                <a:latin typeface="+mn-ea"/>
                <a:cs typeface="+mn-cs"/>
                <a:sym typeface="+mn-ea"/>
              </a:rPr>
              <a:t>4</a:t>
            </a:r>
            <a:r>
              <a:rPr kumimoji="0" lang="zh-CN" altLang="en-US" sz="2400" b="0" i="0" u="none" strike="noStrike" kern="1200" cap="none" spc="0" normalizeH="0" baseline="0" noProof="0" dirty="0">
                <a:ln>
                  <a:noFill/>
                </a:ln>
                <a:solidFill>
                  <a:prstClr val="black"/>
                </a:solidFill>
                <a:effectLst/>
                <a:uLnTx/>
                <a:uFillTx/>
                <a:latin typeface="+mn-ea"/>
                <a:cs typeface="+mn-cs"/>
                <a:sym typeface="+mn-ea"/>
              </a:rPr>
              <a:t>）事先签订</a:t>
            </a:r>
            <a:r>
              <a:rPr kumimoji="0" lang="zh-CN" altLang="en-US" sz="2400" b="0" i="0" u="none" strike="noStrike" kern="1200" cap="none" spc="0" normalizeH="0" baseline="0" noProof="0" dirty="0">
                <a:ln>
                  <a:noFill/>
                </a:ln>
                <a:solidFill>
                  <a:srgbClr val="FF0000"/>
                </a:solidFill>
                <a:effectLst/>
                <a:uLnTx/>
                <a:uFillTx/>
                <a:latin typeface="+mn-ea"/>
                <a:cs typeface="+mn-cs"/>
                <a:sym typeface="+mn-ea"/>
              </a:rPr>
              <a:t>完备且具体</a:t>
            </a:r>
            <a:r>
              <a:rPr kumimoji="0" lang="zh-CN" altLang="en-US" sz="2400" b="0" i="0" u="none" strike="noStrike" kern="1200" cap="none" spc="0" normalizeH="0" baseline="0" noProof="0" dirty="0">
                <a:ln>
                  <a:noFill/>
                </a:ln>
                <a:solidFill>
                  <a:prstClr val="black"/>
                </a:solidFill>
                <a:effectLst/>
                <a:uLnTx/>
                <a:uFillTx/>
                <a:latin typeface="+mn-ea"/>
                <a:cs typeface="+mn-cs"/>
                <a:sym typeface="+mn-ea"/>
              </a:rPr>
              <a:t>的合作协议</a:t>
            </a:r>
            <a:r>
              <a:rPr kumimoji="0" lang="zh-CN" altLang="en-US" sz="2400" b="0" i="0" u="none" strike="noStrike" kern="1200" cap="none" spc="0" normalizeH="0" baseline="0" noProof="0" dirty="0">
                <a:ln>
                  <a:noFill/>
                </a:ln>
                <a:solidFill>
                  <a:prstClr val="black"/>
                </a:solidFill>
                <a:effectLst/>
                <a:uLnTx/>
                <a:uFillTx/>
                <a:latin typeface="+mn-ea"/>
                <a:cs typeface="+mn-cs"/>
              </a:rPr>
              <a:t> </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a:t>
            </a: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对合作产生的新的知识产权，必须在合作契约中</a:t>
            </a:r>
            <a:r>
              <a:rPr kumimoji="0" lang="zh-CN" altLang="en-US" sz="2400" b="0" i="0" u="none" strike="noStrike" kern="1200" cap="none" spc="0" normalizeH="0" baseline="0" noProof="0" dirty="0">
                <a:ln>
                  <a:noFill/>
                </a:ln>
                <a:solidFill>
                  <a:srgbClr val="FF0000"/>
                </a:solidFill>
                <a:effectLst/>
                <a:uLnTx/>
                <a:uFillTx/>
                <a:latin typeface="+mn-ea"/>
                <a:cs typeface="+mn-cs"/>
              </a:rPr>
              <a:t>明确规定其所有权归属</a:t>
            </a:r>
            <a:r>
              <a:rPr kumimoji="0" lang="zh-CN" altLang="en-US" sz="2400" b="0" i="0" u="none" strike="noStrike" kern="1200" cap="none" spc="0" normalizeH="0" baseline="0" noProof="0" dirty="0">
                <a:ln>
                  <a:noFill/>
                </a:ln>
                <a:solidFill>
                  <a:prstClr val="black"/>
                </a:solidFill>
                <a:effectLst/>
                <a:uLnTx/>
                <a:uFillTx/>
                <a:latin typeface="+mn-ea"/>
                <a:cs typeface="+mn-cs"/>
              </a:rPr>
              <a:t>，选择合适的保护方式。须明确规定那些被指明为产权的信息，以此防止伙伴不正当使用。还可</a:t>
            </a:r>
            <a:r>
              <a:rPr kumimoji="0" lang="zh-CN" altLang="en-US" sz="2400" b="0" i="0" u="none" strike="noStrike" kern="1200" cap="none" spc="0" normalizeH="0" baseline="0" noProof="0" dirty="0">
                <a:ln>
                  <a:noFill/>
                </a:ln>
                <a:solidFill>
                  <a:srgbClr val="FF0000"/>
                </a:solidFill>
                <a:effectLst/>
                <a:uLnTx/>
                <a:uFillTx/>
                <a:latin typeface="+mn-ea"/>
                <a:cs typeface="+mn-cs"/>
              </a:rPr>
              <a:t>签订特定协议</a:t>
            </a:r>
            <a:r>
              <a:rPr kumimoji="0" lang="zh-CN" altLang="en-US" sz="2400" b="0" i="0" u="none" strike="noStrike" kern="1200" cap="none" spc="0" normalizeH="0" baseline="0" noProof="0" dirty="0">
                <a:ln>
                  <a:noFill/>
                </a:ln>
                <a:solidFill>
                  <a:prstClr val="black"/>
                </a:solidFill>
                <a:effectLst/>
                <a:uLnTx/>
                <a:uFillTx/>
                <a:latin typeface="+mn-ea"/>
                <a:cs typeface="+mn-cs"/>
              </a:rPr>
              <a:t>，防止合作伙伴将所指明的被保护信息透露给外部企业；也可以签订</a:t>
            </a:r>
            <a:r>
              <a:rPr kumimoji="0" lang="zh-CN" altLang="en-US" sz="2400" b="0" i="0" u="none" strike="noStrike" kern="1200" cap="none" spc="0" normalizeH="0" baseline="0" noProof="0" dirty="0">
                <a:ln>
                  <a:noFill/>
                </a:ln>
                <a:solidFill>
                  <a:srgbClr val="FF0000"/>
                </a:solidFill>
                <a:effectLst/>
                <a:uLnTx/>
                <a:uFillTx/>
                <a:latin typeface="+mn-ea"/>
                <a:cs typeface="+mn-cs"/>
              </a:rPr>
              <a:t>雇用协议</a:t>
            </a:r>
            <a:r>
              <a:rPr kumimoji="0" lang="zh-CN" altLang="en-US" sz="2400" b="0" i="0" u="none" strike="noStrike" kern="1200" cap="none" spc="0" normalizeH="0" baseline="0" noProof="0" dirty="0">
                <a:ln>
                  <a:noFill/>
                </a:ln>
                <a:solidFill>
                  <a:prstClr val="black"/>
                </a:solidFill>
                <a:effectLst/>
                <a:uLnTx/>
                <a:uFillTx/>
                <a:latin typeface="+mn-ea"/>
                <a:cs typeface="+mn-cs"/>
              </a:rPr>
              <a:t>，在一定时期内不准雇用参与合作伙伴企业的成员。 </a:t>
            </a: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    </a:t>
            </a:r>
          </a:p>
        </p:txBody>
      </p:sp>
      <p:sp>
        <p:nvSpPr>
          <p:cNvPr id="54" name="文本框 53"/>
          <p:cNvSpPr txBox="1"/>
          <p:nvPr/>
        </p:nvSpPr>
        <p:spPr>
          <a:xfrm>
            <a:off x="1264307" y="6502268"/>
            <a:ext cx="789927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ea"/>
                <a:cs typeface="Times New Roman" panose="02020603050405020304" pitchFamily="18" charset="0"/>
              </a:rPr>
              <a:t>[29]</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刘珊</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沈佳鹏</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余翔</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中美合作创新中专利共有法律风险及对策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科研管理</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2019, 40, (2)</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54-61.</a:t>
            </a: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13701"/>
            <a:ext cx="7843767" cy="46166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如何防范国际科技合作中的法律风险？</a:t>
            </a:r>
          </a:p>
        </p:txBody>
      </p:sp>
      <p:sp>
        <p:nvSpPr>
          <p:cNvPr id="53" name="文本框 52"/>
          <p:cNvSpPr txBox="1"/>
          <p:nvPr/>
        </p:nvSpPr>
        <p:spPr>
          <a:xfrm>
            <a:off x="555768" y="1718318"/>
            <a:ext cx="7899278" cy="1578317"/>
          </a:xfrm>
          <a:prstGeom prst="rect">
            <a:avLst/>
          </a:prstGeom>
          <a:noFill/>
        </p:spPr>
        <p:txBody>
          <a:bodyPr wrap="squar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sym typeface="+mn-ea"/>
              </a:rPr>
              <a:t>（</a:t>
            </a:r>
            <a:r>
              <a:rPr kumimoji="0" lang="en-US" altLang="zh-CN" sz="2400" b="0" i="0" u="none" strike="noStrike" kern="1200" cap="none" spc="0" normalizeH="0" baseline="0" noProof="0" dirty="0">
                <a:ln>
                  <a:noFill/>
                </a:ln>
                <a:solidFill>
                  <a:prstClr val="black"/>
                </a:solidFill>
                <a:effectLst/>
                <a:uLnTx/>
                <a:uFillTx/>
                <a:latin typeface="+mn-ea"/>
                <a:cs typeface="+mn-cs"/>
                <a:sym typeface="+mn-ea"/>
              </a:rPr>
              <a:t>5</a:t>
            </a:r>
            <a:r>
              <a:rPr kumimoji="0" lang="zh-CN" altLang="en-US" sz="2400" b="0" i="0" u="none" strike="noStrike" kern="1200" cap="none" spc="0" normalizeH="0" baseline="0" noProof="0" dirty="0">
                <a:ln>
                  <a:noFill/>
                </a:ln>
                <a:solidFill>
                  <a:prstClr val="black"/>
                </a:solidFill>
                <a:effectLst/>
                <a:uLnTx/>
                <a:uFillTx/>
                <a:latin typeface="+mn-ea"/>
                <a:cs typeface="+mn-cs"/>
                <a:sym typeface="+mn-ea"/>
              </a:rPr>
              <a:t>）在知识转移的过程中遵循以下防范机制</a:t>
            </a:r>
            <a:endParaRPr kumimoji="0" lang="en-US" altLang="zh-CN" sz="2400" b="0" i="0" u="none" strike="noStrike" kern="1200" cap="none" spc="0" normalizeH="0" baseline="0" noProof="0" dirty="0">
              <a:ln>
                <a:noFill/>
              </a:ln>
              <a:solidFill>
                <a:prstClr val="black"/>
              </a:solidFill>
              <a:effectLst/>
              <a:uLnTx/>
              <a:uFillTx/>
              <a:latin typeface="+mn-ea"/>
              <a:cs typeface="+mn-cs"/>
              <a:sym typeface="+mn-ea"/>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    </a:t>
            </a:r>
          </a:p>
        </p:txBody>
      </p:sp>
      <p:pic>
        <p:nvPicPr>
          <p:cNvPr id="2" name="图片 1">
            <a:extLst>
              <a:ext uri="{FF2B5EF4-FFF2-40B4-BE49-F238E27FC236}">
                <a16:creationId xmlns:a16="http://schemas.microsoft.com/office/drawing/2014/main" id="{7B44C7D8-64E2-44FB-99BB-C99D1FCE9CCF}"/>
              </a:ext>
            </a:extLst>
          </p:cNvPr>
          <p:cNvPicPr>
            <a:picLocks noChangeAspect="1"/>
          </p:cNvPicPr>
          <p:nvPr/>
        </p:nvPicPr>
        <p:blipFill>
          <a:blip r:embed="rId2"/>
          <a:stretch>
            <a:fillRect/>
          </a:stretch>
        </p:blipFill>
        <p:spPr>
          <a:xfrm>
            <a:off x="622361" y="2543648"/>
            <a:ext cx="7899278" cy="3276405"/>
          </a:xfrm>
          <a:prstGeom prst="rect">
            <a:avLst/>
          </a:prstGeom>
        </p:spPr>
      </p:pic>
      <p:sp>
        <p:nvSpPr>
          <p:cNvPr id="19" name="文本框 18">
            <a:extLst>
              <a:ext uri="{FF2B5EF4-FFF2-40B4-BE49-F238E27FC236}">
                <a16:creationId xmlns:a16="http://schemas.microsoft.com/office/drawing/2014/main" id="{5E531101-B8B2-4D5B-8E64-3165E9F6EC9B}"/>
              </a:ext>
            </a:extLst>
          </p:cNvPr>
          <p:cNvSpPr txBox="1"/>
          <p:nvPr/>
        </p:nvSpPr>
        <p:spPr>
          <a:xfrm>
            <a:off x="678918" y="6501875"/>
            <a:ext cx="847442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2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200" b="0" i="0" u="none" strike="noStrike" kern="1200" cap="none" spc="0" normalizeH="0" baseline="0" noProof="0" dirty="0">
                <a:ln>
                  <a:noFill/>
                </a:ln>
                <a:effectLst/>
                <a:uLnTx/>
                <a:uFillTx/>
                <a:latin typeface="+mn-ea"/>
                <a:cs typeface="Times New Roman" panose="02020603050405020304" pitchFamily="18" charset="0"/>
              </a:rPr>
              <a:t>.</a:t>
            </a:r>
            <a:r>
              <a:rPr lang="zh-CN" altLang="en-US" sz="1200" dirty="0">
                <a:latin typeface="+mn-ea"/>
                <a:cs typeface="Times New Roman" panose="02020603050405020304" pitchFamily="18" charset="0"/>
              </a:rPr>
              <a:t>和金生</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国际科技合作中只是转移风险的研究</a:t>
            </a:r>
            <a:r>
              <a:rPr lang="en-US" altLang="zh-CN" sz="1200" dirty="0">
                <a:latin typeface="+mn-ea"/>
                <a:cs typeface="Times New Roman" panose="02020603050405020304" pitchFamily="18" charset="0"/>
              </a:rPr>
              <a:t>》[J]</a:t>
            </a:r>
            <a:r>
              <a:rPr lang="zh-CN" altLang="en-US" sz="1200" dirty="0">
                <a:latin typeface="+mn-ea"/>
                <a:cs typeface="Times New Roman" panose="02020603050405020304" pitchFamily="18" charset="0"/>
              </a:rPr>
              <a:t>载</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世界科技研究与发展</a:t>
            </a:r>
            <a:r>
              <a:rPr lang="en-US" altLang="zh-CN" sz="1200" dirty="0">
                <a:latin typeface="+mn-ea"/>
                <a:cs typeface="Times New Roman" panose="02020603050405020304" pitchFamily="18" charset="0"/>
              </a:rPr>
              <a:t>》</a:t>
            </a:r>
            <a:r>
              <a:rPr lang="zh-CN" altLang="en-US" sz="1200" dirty="0">
                <a:latin typeface="+mn-ea"/>
                <a:cs typeface="Times New Roman" panose="02020603050405020304" pitchFamily="18" charset="0"/>
              </a:rPr>
              <a:t>，第</a:t>
            </a:r>
            <a:r>
              <a:rPr lang="en-US" altLang="zh-CN" sz="1200" dirty="0">
                <a:latin typeface="+mn-ea"/>
                <a:cs typeface="Times New Roman" panose="02020603050405020304" pitchFamily="18" charset="0"/>
              </a:rPr>
              <a:t>31</a:t>
            </a:r>
            <a:r>
              <a:rPr lang="zh-CN" altLang="en-US" sz="1200" dirty="0">
                <a:latin typeface="+mn-ea"/>
                <a:cs typeface="Times New Roman" panose="02020603050405020304" pitchFamily="18" charset="0"/>
              </a:rPr>
              <a:t>卷第</a:t>
            </a:r>
            <a:r>
              <a:rPr lang="en-US" altLang="zh-CN" sz="1200" dirty="0">
                <a:latin typeface="+mn-ea"/>
                <a:cs typeface="Times New Roman" panose="02020603050405020304" pitchFamily="18" charset="0"/>
              </a:rPr>
              <a:t>2</a:t>
            </a:r>
            <a:r>
              <a:rPr lang="zh-CN" altLang="en-US" sz="1200" dirty="0">
                <a:latin typeface="+mn-ea"/>
                <a:cs typeface="Times New Roman" panose="02020603050405020304" pitchFamily="18" charset="0"/>
              </a:rPr>
              <a:t>期，</a:t>
            </a:r>
            <a:r>
              <a:rPr lang="en-US" altLang="zh-CN" sz="1200" dirty="0">
                <a:latin typeface="+mn-ea"/>
                <a:cs typeface="Times New Roman" panose="02020603050405020304" pitchFamily="18" charset="0"/>
              </a:rPr>
              <a:t>2009.04</a:t>
            </a:r>
            <a:endParaRPr kumimoji="0" lang="zh-CN" altLang="en-US" sz="12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380216694"/>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42"/>
          <p:cNvSpPr txBox="1">
            <a:spLocks noChangeArrowheads="1"/>
          </p:cNvSpPr>
          <p:nvPr/>
        </p:nvSpPr>
        <p:spPr bwMode="auto">
          <a:xfrm>
            <a:off x="877954" y="8257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思考题</a:t>
            </a:r>
            <a:endParaRPr kumimoji="0" lang="en-US" altLang="zh-CN" sz="2800" b="0" i="0" u="none" strike="noStrike" kern="1200" cap="none" spc="0" normalizeH="0" baseline="0" noProof="0" dirty="0">
              <a:ln>
                <a:noFill/>
              </a:ln>
              <a:solidFill>
                <a:srgbClr val="594D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84" name="组合 83"/>
          <p:cNvGrpSpPr/>
          <p:nvPr/>
        </p:nvGrpSpPr>
        <p:grpSpPr>
          <a:xfrm>
            <a:off x="341534" y="0"/>
            <a:ext cx="472138" cy="804782"/>
            <a:chOff x="1775252" y="2062276"/>
            <a:chExt cx="1045160" cy="178152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86" name="直接连接符 8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6" name="Rectangle 31"/>
          <p:cNvSpPr>
            <a:spLocks noChangeArrowheads="1"/>
          </p:cNvSpPr>
          <p:nvPr/>
        </p:nvSpPr>
        <p:spPr bwMode="auto">
          <a:xfrm>
            <a:off x="975996" y="631855"/>
            <a:ext cx="655953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808080"/>
                </a:solidFill>
                <a:effectLst/>
                <a:uLnTx/>
                <a:uFillTx/>
                <a:latin typeface="Arial" panose="020B0604020202020204"/>
                <a:ea typeface="宋体" panose="02010600030101010101" pitchFamily="2" charset="-122"/>
                <a:cs typeface="+mn-cs"/>
              </a:rPr>
              <a:t>QUESTIONS</a:t>
            </a:r>
          </a:p>
        </p:txBody>
      </p:sp>
      <p:sp>
        <p:nvSpPr>
          <p:cNvPr id="98" name="文本框 97"/>
          <p:cNvSpPr txBox="1"/>
          <p:nvPr/>
        </p:nvSpPr>
        <p:spPr>
          <a:xfrm>
            <a:off x="576367" y="1113701"/>
            <a:ext cx="7843767" cy="46166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如何防范国际科技合作中的法律风险？</a:t>
            </a:r>
          </a:p>
        </p:txBody>
      </p:sp>
      <p:sp>
        <p:nvSpPr>
          <p:cNvPr id="53" name="文本框 52"/>
          <p:cNvSpPr txBox="1"/>
          <p:nvPr/>
        </p:nvSpPr>
        <p:spPr>
          <a:xfrm>
            <a:off x="555768" y="1718318"/>
            <a:ext cx="7899278" cy="34150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    此外，以上述中美科技合作为例，首先，在共有专利申请方面，应约定以“中美各方共有人</a:t>
            </a:r>
            <a:r>
              <a:rPr kumimoji="0" lang="zh-CN" altLang="en-US" sz="2400" b="0" i="0" u="none" strike="noStrike" kern="1200" cap="none" spc="0" normalizeH="0" baseline="0" noProof="0" dirty="0">
                <a:ln>
                  <a:noFill/>
                </a:ln>
                <a:solidFill>
                  <a:srgbClr val="FF0000"/>
                </a:solidFill>
                <a:effectLst/>
                <a:uLnTx/>
                <a:uFillTx/>
                <a:latin typeface="+mn-ea"/>
                <a:cs typeface="+mn-cs"/>
              </a:rPr>
              <a:t>共同同意</a:t>
            </a:r>
            <a:r>
              <a:rPr kumimoji="0" lang="zh-CN" altLang="en-US" sz="2400" b="0" i="0" u="none" strike="noStrike" kern="1200" cap="none" spc="0" normalizeH="0" baseline="0" noProof="0" dirty="0">
                <a:ln>
                  <a:noFill/>
                </a:ln>
                <a:solidFill>
                  <a:prstClr val="black"/>
                </a:solidFill>
                <a:effectLst/>
                <a:uLnTx/>
                <a:uFillTx/>
                <a:latin typeface="+mn-ea"/>
                <a:cs typeface="+mn-cs"/>
              </a:rPr>
              <a:t>”为提交申请的前提。在共有专利权利行使方面，应约定</a:t>
            </a:r>
            <a:r>
              <a:rPr kumimoji="0" lang="zh-CN" altLang="en-US" sz="2400" b="0" i="0" u="none" strike="noStrike" kern="1200" cap="none" spc="0" normalizeH="0" baseline="0" noProof="0" dirty="0">
                <a:ln>
                  <a:noFill/>
                </a:ln>
                <a:solidFill>
                  <a:srgbClr val="FF0000"/>
                </a:solidFill>
                <a:effectLst/>
                <a:uLnTx/>
                <a:uFillTx/>
                <a:latin typeface="+mn-ea"/>
                <a:cs typeface="+mn-cs"/>
              </a:rPr>
              <a:t>许可方式</a:t>
            </a:r>
            <a:r>
              <a:rPr kumimoji="0" lang="zh-CN" altLang="en-US" sz="2400" b="0" i="0" u="none" strike="noStrike" kern="1200" cap="none" spc="0" normalizeH="0" baseline="0" noProof="0" dirty="0">
                <a:ln>
                  <a:noFill/>
                </a:ln>
                <a:solidFill>
                  <a:prstClr val="black"/>
                </a:solidFill>
                <a:effectLst/>
                <a:uLnTx/>
                <a:uFillTx/>
                <a:latin typeface="+mn-ea"/>
                <a:cs typeface="+mn-cs"/>
              </a:rPr>
              <a:t>、</a:t>
            </a:r>
            <a:r>
              <a:rPr kumimoji="0" lang="zh-CN" altLang="en-US" sz="2400" b="0" i="0" u="none" strike="noStrike" kern="1200" cap="none" spc="0" normalizeH="0" baseline="0" noProof="0" dirty="0">
                <a:ln>
                  <a:noFill/>
                </a:ln>
                <a:solidFill>
                  <a:srgbClr val="FF0000"/>
                </a:solidFill>
                <a:effectLst/>
                <a:uLnTx/>
                <a:uFillTx/>
                <a:latin typeface="+mn-ea"/>
                <a:cs typeface="+mn-cs"/>
              </a:rPr>
              <a:t>收益分配</a:t>
            </a:r>
            <a:r>
              <a:rPr kumimoji="0" lang="zh-CN" altLang="en-US" sz="2400" b="0" i="0" u="none" strike="noStrike" kern="1200" cap="none" spc="0" normalizeH="0" baseline="0" noProof="0" dirty="0">
                <a:ln>
                  <a:noFill/>
                </a:ln>
                <a:solidFill>
                  <a:prstClr val="black"/>
                </a:solidFill>
                <a:effectLst/>
                <a:uLnTx/>
                <a:uFillTx/>
                <a:latin typeface="+mn-ea"/>
                <a:cs typeface="+mn-cs"/>
              </a:rPr>
              <a:t>和</a:t>
            </a:r>
            <a:r>
              <a:rPr kumimoji="0" lang="zh-CN" altLang="en-US" sz="2400" b="0" i="0" u="none" strike="noStrike" kern="1200" cap="none" spc="0" normalizeH="0" baseline="0" noProof="0" dirty="0">
                <a:ln>
                  <a:noFill/>
                </a:ln>
                <a:solidFill>
                  <a:srgbClr val="FF0000"/>
                </a:solidFill>
                <a:effectLst/>
                <a:uLnTx/>
                <a:uFillTx/>
                <a:latin typeface="+mn-ea"/>
                <a:cs typeface="+mn-cs"/>
              </a:rPr>
              <a:t>权益处置</a:t>
            </a:r>
            <a:r>
              <a:rPr kumimoji="0" lang="zh-CN" altLang="en-US" sz="2400" b="0" i="0" u="none" strike="noStrike" kern="1200" cap="none" spc="0" normalizeH="0" baseline="0" noProof="0" dirty="0">
                <a:ln>
                  <a:noFill/>
                </a:ln>
                <a:solidFill>
                  <a:prstClr val="black"/>
                </a:solidFill>
                <a:effectLst/>
                <a:uLnTx/>
                <a:uFillTx/>
                <a:latin typeface="+mn-ea"/>
                <a:cs typeface="+mn-cs"/>
              </a:rPr>
              <a:t>事宜。在共有专利纠纷解决方面，应当约定共有人</a:t>
            </a:r>
            <a:r>
              <a:rPr kumimoji="0" lang="zh-CN" altLang="en-US" sz="2400" b="0" i="0" u="none" strike="noStrike" kern="1200" cap="none" spc="0" normalizeH="0" baseline="0" noProof="0" dirty="0">
                <a:ln>
                  <a:noFill/>
                </a:ln>
                <a:solidFill>
                  <a:srgbClr val="FF0000"/>
                </a:solidFill>
                <a:effectLst/>
                <a:uLnTx/>
                <a:uFillTx/>
                <a:latin typeface="+mn-ea"/>
                <a:cs typeface="+mn-cs"/>
              </a:rPr>
              <a:t>内部纠纷解决方式</a:t>
            </a:r>
            <a:r>
              <a:rPr kumimoji="0" lang="zh-CN" altLang="en-US" sz="2400" b="0" i="0" u="none" strike="noStrike" kern="1200" cap="none" spc="0" normalizeH="0" baseline="0" noProof="0" dirty="0">
                <a:ln>
                  <a:noFill/>
                </a:ln>
                <a:solidFill>
                  <a:prstClr val="black"/>
                </a:solidFill>
                <a:effectLst/>
                <a:uLnTx/>
                <a:uFillTx/>
                <a:latin typeface="+mn-ea"/>
                <a:cs typeface="+mn-cs"/>
              </a:rPr>
              <a:t>，并明确规定</a:t>
            </a:r>
            <a:r>
              <a:rPr kumimoji="0" lang="zh-CN" altLang="en-US" sz="2400" b="0" i="0" u="none" strike="noStrike" kern="1200" cap="none" spc="0" normalizeH="0" baseline="0" noProof="0" dirty="0">
                <a:ln>
                  <a:noFill/>
                </a:ln>
                <a:solidFill>
                  <a:srgbClr val="FF0000"/>
                </a:solidFill>
                <a:effectLst/>
                <a:uLnTx/>
                <a:uFillTx/>
                <a:latin typeface="+mn-ea"/>
                <a:cs typeface="+mn-cs"/>
              </a:rPr>
              <a:t>外部侵权发生时救济方案</a:t>
            </a:r>
            <a:r>
              <a:rPr kumimoji="0" lang="zh-CN" altLang="en-US" sz="2400" b="0" i="0" u="none" strike="noStrike" kern="1200" cap="none" spc="0" normalizeH="0" baseline="0" noProof="0" dirty="0">
                <a:ln>
                  <a:noFill/>
                </a:ln>
                <a:solidFill>
                  <a:prstClr val="black"/>
                </a:solidFill>
                <a:effectLst/>
                <a:uLnTx/>
                <a:uFillTx/>
                <a:latin typeface="+mn-ea"/>
                <a:cs typeface="+mn-cs"/>
              </a:rPr>
              <a:t>。 </a:t>
            </a:r>
          </a:p>
        </p:txBody>
      </p:sp>
      <p:sp>
        <p:nvSpPr>
          <p:cNvPr id="20" name="文本框 19">
            <a:extLst>
              <a:ext uri="{FF2B5EF4-FFF2-40B4-BE49-F238E27FC236}">
                <a16:creationId xmlns:a16="http://schemas.microsoft.com/office/drawing/2014/main" id="{AAB20C72-C0E1-45B7-8C24-CB4B40208405}"/>
              </a:ext>
            </a:extLst>
          </p:cNvPr>
          <p:cNvSpPr txBox="1"/>
          <p:nvPr/>
        </p:nvSpPr>
        <p:spPr>
          <a:xfrm>
            <a:off x="1264307" y="6502268"/>
            <a:ext cx="789927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ea"/>
                <a:cs typeface="Times New Roman" panose="02020603050405020304" pitchFamily="18" charset="0"/>
              </a:rPr>
              <a:t>[29]</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刘珊</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沈佳鹏</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余翔</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中美合作创新中专利共有法律风险及对策</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[J]. </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科研管理</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 2019, 40, (2)</a:t>
            </a:r>
            <a:r>
              <a:rPr kumimoji="0" lang="zh-CN"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r>
              <a:rPr kumimoji="0" lang="en-US" altLang="zh-CN"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54-61.</a:t>
            </a: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14B41C-E655-4B65-9C0E-0B3A88741530}"/>
              </a:ext>
            </a:extLst>
          </p:cNvPr>
          <p:cNvSpPr txBox="1"/>
          <p:nvPr/>
        </p:nvSpPr>
        <p:spPr>
          <a:xfrm>
            <a:off x="388077" y="404664"/>
            <a:ext cx="3672408"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参考文献</a:t>
            </a:r>
            <a:endParaRPr lang="en-US" altLang="zh-CN" sz="2400" dirty="0"/>
          </a:p>
        </p:txBody>
      </p:sp>
      <p:sp>
        <p:nvSpPr>
          <p:cNvPr id="3" name="文本框 2">
            <a:extLst>
              <a:ext uri="{FF2B5EF4-FFF2-40B4-BE49-F238E27FC236}">
                <a16:creationId xmlns:a16="http://schemas.microsoft.com/office/drawing/2014/main" id="{34501B49-57F9-45BA-96BD-F3B5D22C6BB4}"/>
              </a:ext>
            </a:extLst>
          </p:cNvPr>
          <p:cNvSpPr txBox="1"/>
          <p:nvPr/>
        </p:nvSpPr>
        <p:spPr>
          <a:xfrm>
            <a:off x="251520" y="980728"/>
            <a:ext cx="8712969" cy="5205271"/>
          </a:xfrm>
          <a:prstGeom prst="rect">
            <a:avLst/>
          </a:prstGeom>
          <a:noFill/>
        </p:spPr>
        <p:txBody>
          <a:bodyPr wrap="square" rtlCol="0">
            <a:spAutoFit/>
          </a:bodyPr>
          <a:lstStyle/>
          <a:p>
            <a:pPr>
              <a:lnSpc>
                <a:spcPct val="150000"/>
              </a:lnSpc>
            </a:pPr>
            <a:r>
              <a:rPr lang="en-US" altLang="zh-CN" sz="1600" b="0" i="0" dirty="0">
                <a:effectLst/>
                <a:latin typeface="+mn-ea"/>
              </a:rPr>
              <a:t>[1]</a:t>
            </a:r>
            <a:r>
              <a:rPr lang="zh-CN" altLang="en-US" sz="1600" b="0" i="0" dirty="0">
                <a:effectLst/>
                <a:latin typeface="+mn-ea"/>
              </a:rPr>
              <a:t>龙明莲</a:t>
            </a:r>
            <a:r>
              <a:rPr lang="en-US" altLang="zh-CN" sz="1600" b="0" i="0" dirty="0">
                <a:effectLst/>
                <a:latin typeface="+mn-ea"/>
              </a:rPr>
              <a:t>,</a:t>
            </a:r>
            <a:r>
              <a:rPr lang="zh-CN" altLang="en-US" sz="1600" b="0" i="0" dirty="0">
                <a:effectLst/>
                <a:latin typeface="+mn-ea"/>
              </a:rPr>
              <a:t>郑伟</a:t>
            </a:r>
            <a:r>
              <a:rPr lang="en-US" altLang="zh-CN" sz="1600" b="0" i="0" dirty="0">
                <a:effectLst/>
                <a:latin typeface="+mn-ea"/>
              </a:rPr>
              <a:t>.</a:t>
            </a:r>
            <a:r>
              <a:rPr lang="zh-CN" altLang="en-US" sz="1600" b="0" i="0" dirty="0">
                <a:effectLst/>
                <a:latin typeface="+mn-ea"/>
              </a:rPr>
              <a:t>国际科技合作的现状与建议</a:t>
            </a:r>
            <a:r>
              <a:rPr lang="en-US" altLang="zh-CN" sz="1600" b="0" i="0" dirty="0">
                <a:effectLst/>
                <a:latin typeface="+mn-ea"/>
              </a:rPr>
              <a:t>[J].</a:t>
            </a:r>
            <a:r>
              <a:rPr lang="zh-CN" altLang="en-US" sz="1600" b="0" i="0" dirty="0">
                <a:effectLst/>
                <a:latin typeface="+mn-ea"/>
              </a:rPr>
              <a:t>黑龙江学</a:t>
            </a:r>
            <a:r>
              <a:rPr lang="en-US" altLang="zh-CN" sz="1600" b="0" i="0" dirty="0">
                <a:effectLst/>
                <a:latin typeface="+mn-ea"/>
              </a:rPr>
              <a:t>,2019,10(02):162-164.</a:t>
            </a:r>
          </a:p>
          <a:p>
            <a:pPr>
              <a:lnSpc>
                <a:spcPct val="150000"/>
              </a:lnSpc>
            </a:pPr>
            <a:r>
              <a:rPr lang="en-US" altLang="zh-CN" sz="1600" dirty="0">
                <a:latin typeface="+mn-ea"/>
              </a:rPr>
              <a:t>[2]</a:t>
            </a:r>
            <a:r>
              <a:rPr lang="zh-CN" altLang="en-US" sz="1600" i="0" dirty="0">
                <a:effectLst/>
                <a:latin typeface="+mn-ea"/>
              </a:rPr>
              <a:t>科技部关于印发</a:t>
            </a:r>
            <a:r>
              <a:rPr lang="en-US" altLang="zh-CN" sz="1600" i="0" dirty="0">
                <a:effectLst/>
                <a:latin typeface="+mn-ea"/>
              </a:rPr>
              <a:t>《“</a:t>
            </a:r>
            <a:r>
              <a:rPr lang="zh-CN" altLang="en-US" sz="1600" i="0" dirty="0">
                <a:effectLst/>
                <a:latin typeface="+mn-ea"/>
              </a:rPr>
              <a:t>十三五”国际科技创新合作专项规划</a:t>
            </a:r>
            <a:r>
              <a:rPr lang="en-US" altLang="zh-CN" sz="1600" i="0" dirty="0">
                <a:effectLst/>
                <a:latin typeface="+mn-ea"/>
              </a:rPr>
              <a:t>》</a:t>
            </a:r>
            <a:r>
              <a:rPr lang="zh-CN" altLang="en-US" sz="1600" i="0" dirty="0">
                <a:effectLst/>
                <a:latin typeface="+mn-ea"/>
              </a:rPr>
              <a:t>的通知</a:t>
            </a:r>
            <a:r>
              <a:rPr lang="zh-CN" altLang="en-US" sz="1600" dirty="0">
                <a:latin typeface="+mn-ea"/>
              </a:rPr>
              <a:t> </a:t>
            </a:r>
            <a:r>
              <a:rPr lang="zh-CN" altLang="en-US" sz="1600" i="0" dirty="0">
                <a:effectLst/>
                <a:latin typeface="+mn-ea"/>
              </a:rPr>
              <a:t>国科发外</a:t>
            </a:r>
            <a:r>
              <a:rPr lang="en-US" altLang="zh-CN" sz="1600" i="0" dirty="0">
                <a:effectLst/>
                <a:latin typeface="+mn-ea"/>
              </a:rPr>
              <a:t>〔2017〕                118</a:t>
            </a:r>
            <a:r>
              <a:rPr lang="zh-CN" altLang="en-US" sz="1600" i="0" dirty="0">
                <a:effectLst/>
                <a:latin typeface="+mn-ea"/>
              </a:rPr>
              <a:t>号</a:t>
            </a:r>
            <a:endParaRPr lang="en-US" altLang="zh-CN" sz="1600" i="0" dirty="0">
              <a:effectLst/>
              <a:latin typeface="+mn-ea"/>
            </a:endParaRPr>
          </a:p>
          <a:p>
            <a:pPr>
              <a:lnSpc>
                <a:spcPct val="150000"/>
              </a:lnSpc>
            </a:pPr>
            <a:r>
              <a:rPr lang="en-US" altLang="zh-CN" sz="1600" i="0" dirty="0">
                <a:effectLst/>
                <a:latin typeface="+mn-ea"/>
              </a:rPr>
              <a:t>[3]</a:t>
            </a:r>
            <a:r>
              <a:rPr lang="zh-CN" altLang="en-US" sz="1600" i="0" dirty="0">
                <a:effectLst/>
                <a:latin typeface="+mn-ea"/>
              </a:rPr>
              <a:t>科技部 发展改革委 外交部 商务部关于印发</a:t>
            </a:r>
            <a:r>
              <a:rPr lang="en-US" altLang="zh-CN" sz="1600" i="0" dirty="0">
                <a:effectLst/>
                <a:latin typeface="+mn-ea"/>
              </a:rPr>
              <a:t>《</a:t>
            </a:r>
            <a:r>
              <a:rPr lang="zh-CN" altLang="en-US" sz="1600" i="0" dirty="0">
                <a:effectLst/>
                <a:latin typeface="+mn-ea"/>
              </a:rPr>
              <a:t>推进“一带一路”建设科技创新合作专项规划</a:t>
            </a:r>
            <a:r>
              <a:rPr lang="en-US" altLang="zh-CN" sz="1600" i="0" dirty="0">
                <a:effectLst/>
                <a:latin typeface="+mn-ea"/>
              </a:rPr>
              <a:t>》</a:t>
            </a:r>
            <a:r>
              <a:rPr lang="zh-CN" altLang="en-US" sz="1600" i="0" dirty="0">
                <a:effectLst/>
                <a:latin typeface="+mn-ea"/>
              </a:rPr>
              <a:t>的通知</a:t>
            </a:r>
            <a:endParaRPr lang="en-US" altLang="zh-CN" sz="1600" i="0" dirty="0">
              <a:effectLst/>
              <a:latin typeface="+mn-ea"/>
            </a:endParaRPr>
          </a:p>
          <a:p>
            <a:pPr>
              <a:lnSpc>
                <a:spcPct val="150000"/>
              </a:lnSpc>
            </a:pPr>
            <a:r>
              <a:rPr lang="en-US" altLang="zh-CN" sz="1600" i="0" dirty="0">
                <a:effectLst/>
                <a:latin typeface="+mn-ea"/>
              </a:rPr>
              <a:t>[4]</a:t>
            </a:r>
            <a:r>
              <a:rPr lang="zh-CN" altLang="en-US" sz="1600" i="0" dirty="0">
                <a:effectLst/>
                <a:latin typeface="+mn-ea"/>
              </a:rPr>
              <a:t>科技部关于发布国家重点研发计划 “政府间国际科技创新合作”等重点专项</a:t>
            </a:r>
            <a:r>
              <a:rPr lang="en-US" altLang="zh-CN" sz="1600" i="0" dirty="0">
                <a:effectLst/>
                <a:latin typeface="+mn-ea"/>
              </a:rPr>
              <a:t>2020</a:t>
            </a:r>
            <a:r>
              <a:rPr lang="zh-CN" altLang="en-US" sz="1600" i="0" dirty="0">
                <a:effectLst/>
                <a:latin typeface="+mn-ea"/>
              </a:rPr>
              <a:t>年度项目申报指南的通知</a:t>
            </a:r>
            <a:endParaRPr lang="en-US" altLang="zh-CN" sz="1600" i="0" dirty="0">
              <a:effectLst/>
              <a:latin typeface="+mn-ea"/>
            </a:endParaRPr>
          </a:p>
          <a:p>
            <a:pPr>
              <a:lnSpc>
                <a:spcPct val="150000"/>
              </a:lnSpc>
            </a:pPr>
            <a:r>
              <a:rPr lang="en-US" altLang="zh-CN" sz="1600" i="0" dirty="0">
                <a:effectLst/>
                <a:latin typeface="+mn-ea"/>
              </a:rPr>
              <a:t>[5]《</a:t>
            </a:r>
            <a:r>
              <a:rPr lang="zh-CN" altLang="en-US" sz="1600" i="0" dirty="0">
                <a:effectLst/>
                <a:latin typeface="+mn-ea"/>
              </a:rPr>
              <a:t>关于申报</a:t>
            </a:r>
            <a:r>
              <a:rPr lang="en-US" altLang="zh-CN" sz="1600" i="0" dirty="0">
                <a:effectLst/>
                <a:latin typeface="+mn-ea"/>
              </a:rPr>
              <a:t>2019</a:t>
            </a:r>
            <a:r>
              <a:rPr lang="zh-CN" altLang="en-US" sz="1600" i="0" dirty="0">
                <a:effectLst/>
                <a:latin typeface="+mn-ea"/>
              </a:rPr>
              <a:t>年度高端外国专家引进计划的通知</a:t>
            </a:r>
            <a:r>
              <a:rPr lang="en-US" altLang="zh-CN" sz="1600" i="0" dirty="0">
                <a:effectLst/>
                <a:latin typeface="+mn-ea"/>
              </a:rPr>
              <a:t>》</a:t>
            </a:r>
            <a:r>
              <a:rPr lang="zh-CN" altLang="en-US" sz="1600" i="0" dirty="0">
                <a:effectLst/>
                <a:latin typeface="+mn-ea"/>
              </a:rPr>
              <a:t>（国科办专</a:t>
            </a:r>
            <a:r>
              <a:rPr lang="en-US" altLang="zh-CN" sz="1600" i="0" dirty="0">
                <a:effectLst/>
                <a:latin typeface="+mn-ea"/>
              </a:rPr>
              <a:t>〔2019〕6</a:t>
            </a:r>
            <a:r>
              <a:rPr lang="zh-CN" altLang="en-US" sz="1600" i="0" dirty="0">
                <a:effectLst/>
                <a:latin typeface="+mn-ea"/>
              </a:rPr>
              <a:t>号）</a:t>
            </a:r>
          </a:p>
          <a:p>
            <a:pPr>
              <a:lnSpc>
                <a:spcPct val="150000"/>
              </a:lnSpc>
            </a:pPr>
            <a:r>
              <a:rPr lang="en-US" altLang="zh-CN" sz="1600" i="0" dirty="0">
                <a:effectLst/>
                <a:latin typeface="+mn-ea"/>
              </a:rPr>
              <a:t>[6]“</a:t>
            </a:r>
            <a:r>
              <a:rPr lang="zh-CN" altLang="en-US" sz="1600" i="0" dirty="0">
                <a:effectLst/>
                <a:latin typeface="+mn-ea"/>
              </a:rPr>
              <a:t>国际杰青计划” 中国科学技术部国际合作司</a:t>
            </a:r>
          </a:p>
          <a:p>
            <a:pPr>
              <a:lnSpc>
                <a:spcPct val="150000"/>
              </a:lnSpc>
            </a:pPr>
            <a:r>
              <a:rPr lang="en-US" altLang="zh-CN" sz="1600" i="0" dirty="0">
                <a:effectLst/>
                <a:latin typeface="+mn-ea"/>
              </a:rPr>
              <a:t>[7]</a:t>
            </a:r>
            <a:r>
              <a:rPr lang="zh-CN" altLang="en-US" sz="1600" i="0" dirty="0">
                <a:effectLst/>
                <a:latin typeface="+mn-ea"/>
              </a:rPr>
              <a:t>关于促进开发区改革和创新发展的若干意见 国办发</a:t>
            </a:r>
            <a:r>
              <a:rPr lang="en-US" altLang="zh-CN" sz="1600" i="0" dirty="0">
                <a:effectLst/>
                <a:latin typeface="+mn-ea"/>
              </a:rPr>
              <a:t>〔2017〕7</a:t>
            </a:r>
            <a:r>
              <a:rPr lang="zh-CN" altLang="en-US" sz="1600" i="0" dirty="0">
                <a:effectLst/>
                <a:latin typeface="+mn-ea"/>
              </a:rPr>
              <a:t>号</a:t>
            </a:r>
            <a:endParaRPr lang="en-US" altLang="zh-CN" sz="1600" i="0" dirty="0">
              <a:effectLst/>
              <a:latin typeface="+mn-ea"/>
            </a:endParaRPr>
          </a:p>
          <a:p>
            <a:pPr>
              <a:lnSpc>
                <a:spcPct val="150000"/>
              </a:lnSpc>
            </a:pPr>
            <a:r>
              <a:rPr lang="en-US" altLang="zh-CN" sz="1600" dirty="0">
                <a:latin typeface="+mn-ea"/>
              </a:rPr>
              <a:t>[8]</a:t>
            </a:r>
            <a:r>
              <a:rPr lang="zh-CN" altLang="en-US" sz="1600" dirty="0">
                <a:latin typeface="+mn-ea"/>
              </a:rPr>
              <a:t>中国国际科技合作网 </a:t>
            </a:r>
            <a:r>
              <a:rPr lang="en-US" altLang="zh-CN" sz="1600" dirty="0">
                <a:latin typeface="+mn-ea"/>
              </a:rPr>
              <a:t>http://www.cistc.gov.cn/infoDetail.html?id=102905&amp;column=220</a:t>
            </a:r>
          </a:p>
          <a:p>
            <a:pPr>
              <a:lnSpc>
                <a:spcPct val="150000"/>
              </a:lnSpc>
            </a:pPr>
            <a:r>
              <a:rPr lang="en-US" altLang="zh-CN" sz="1600" dirty="0">
                <a:latin typeface="+mn-ea"/>
              </a:rPr>
              <a:t>[9]</a:t>
            </a:r>
            <a:r>
              <a:rPr lang="zh-CN" altLang="en-US" sz="1600" dirty="0">
                <a:latin typeface="+mn-ea"/>
              </a:rPr>
              <a:t>中国国际科技合作网 </a:t>
            </a:r>
            <a:r>
              <a:rPr lang="en-US" altLang="zh-CN" sz="1600" dirty="0">
                <a:latin typeface="+mn-ea"/>
              </a:rPr>
              <a:t>http://www.cistc.gov.cn/infoDetail.html?id=103003&amp;column=220</a:t>
            </a:r>
            <a:endParaRPr lang="zh-CN" altLang="en-US" sz="1600" dirty="0">
              <a:latin typeface="+mn-ea"/>
            </a:endParaRPr>
          </a:p>
          <a:p>
            <a:pPr>
              <a:lnSpc>
                <a:spcPct val="150000"/>
              </a:lnSpc>
            </a:pPr>
            <a:r>
              <a:rPr lang="en-US" altLang="zh-CN" sz="1600" dirty="0">
                <a:latin typeface="+mn-ea"/>
              </a:rPr>
              <a:t>[10]</a:t>
            </a:r>
            <a:r>
              <a:rPr lang="zh-CN" altLang="en-US" sz="1600" dirty="0">
                <a:latin typeface="+mn-ea"/>
              </a:rPr>
              <a:t>中国国际科技合作网 </a:t>
            </a:r>
            <a:r>
              <a:rPr lang="en-US" altLang="zh-CN" sz="1600" dirty="0">
                <a:latin typeface="+mn-ea"/>
              </a:rPr>
              <a:t>http://http://www.cistc.gov.cn/dic2.html?column=204</a:t>
            </a:r>
          </a:p>
          <a:p>
            <a:pPr>
              <a:lnSpc>
                <a:spcPct val="150000"/>
              </a:lnSpc>
            </a:pPr>
            <a:r>
              <a:rPr lang="en-US" altLang="zh-CN" sz="1600" dirty="0">
                <a:latin typeface="+mn-ea"/>
              </a:rPr>
              <a:t>[11]</a:t>
            </a:r>
            <a:r>
              <a:rPr lang="en-US" altLang="zh-CN" sz="1600" i="0" dirty="0">
                <a:effectLst/>
                <a:latin typeface="+mn-ea"/>
              </a:rPr>
              <a:t>《</a:t>
            </a:r>
            <a:r>
              <a:rPr lang="zh-CN" altLang="en-US" sz="1600" i="0" dirty="0">
                <a:effectLst/>
                <a:latin typeface="+mn-ea"/>
              </a:rPr>
              <a:t>新时代的中国国际发展合作</a:t>
            </a:r>
            <a:r>
              <a:rPr lang="en-US" altLang="zh-CN" sz="1600" i="0" dirty="0">
                <a:effectLst/>
                <a:latin typeface="+mn-ea"/>
              </a:rPr>
              <a:t>》</a:t>
            </a:r>
            <a:r>
              <a:rPr lang="zh-CN" altLang="en-US" sz="1600" i="0" dirty="0">
                <a:effectLst/>
                <a:latin typeface="+mn-ea"/>
              </a:rPr>
              <a:t>白皮书 </a:t>
            </a:r>
            <a:r>
              <a:rPr lang="en-US" altLang="zh-CN" sz="1600" i="0" dirty="0">
                <a:effectLst/>
                <a:latin typeface="+mn-ea"/>
              </a:rPr>
              <a:t>2021</a:t>
            </a:r>
          </a:p>
        </p:txBody>
      </p:sp>
    </p:spTree>
    <p:extLst>
      <p:ext uri="{BB962C8B-B14F-4D97-AF65-F5344CB8AC3E}">
        <p14:creationId xmlns:p14="http://schemas.microsoft.com/office/powerpoint/2010/main" val="1273501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14B41C-E655-4B65-9C0E-0B3A88741530}"/>
              </a:ext>
            </a:extLst>
          </p:cNvPr>
          <p:cNvSpPr txBox="1"/>
          <p:nvPr/>
        </p:nvSpPr>
        <p:spPr>
          <a:xfrm>
            <a:off x="388077" y="404664"/>
            <a:ext cx="3672408"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参考文献</a:t>
            </a:r>
            <a:endParaRPr lang="en-US" altLang="zh-CN" sz="2400" dirty="0"/>
          </a:p>
        </p:txBody>
      </p:sp>
      <p:sp>
        <p:nvSpPr>
          <p:cNvPr id="3" name="文本框 2">
            <a:extLst>
              <a:ext uri="{FF2B5EF4-FFF2-40B4-BE49-F238E27FC236}">
                <a16:creationId xmlns:a16="http://schemas.microsoft.com/office/drawing/2014/main" id="{34501B49-57F9-45BA-96BD-F3B5D22C6BB4}"/>
              </a:ext>
            </a:extLst>
          </p:cNvPr>
          <p:cNvSpPr txBox="1"/>
          <p:nvPr/>
        </p:nvSpPr>
        <p:spPr>
          <a:xfrm>
            <a:off x="251520" y="980728"/>
            <a:ext cx="8712969" cy="5574603"/>
          </a:xfrm>
          <a:prstGeom prst="rect">
            <a:avLst/>
          </a:prstGeom>
          <a:noFill/>
        </p:spPr>
        <p:txBody>
          <a:bodyPr wrap="square" rtlCol="0">
            <a:spAutoFit/>
          </a:bodyPr>
          <a:lstStyle/>
          <a:p>
            <a:pPr>
              <a:lnSpc>
                <a:spcPct val="150000"/>
              </a:lnSpc>
            </a:pPr>
            <a:r>
              <a:rPr lang="en-US" altLang="zh-CN" sz="1600" b="0" i="0" dirty="0">
                <a:effectLst/>
                <a:latin typeface="+mn-ea"/>
              </a:rPr>
              <a:t>[12]</a:t>
            </a:r>
            <a:r>
              <a:rPr lang="zh-CN" altLang="en-US" sz="1600" b="0" i="0" dirty="0">
                <a:effectLst/>
                <a:latin typeface="+mn-ea"/>
              </a:rPr>
              <a:t>南方</a:t>
            </a:r>
            <a:r>
              <a:rPr lang="en-US" altLang="zh-CN" sz="1600" b="0" i="0" dirty="0">
                <a:effectLst/>
                <a:latin typeface="+mn-ea"/>
              </a:rPr>
              <a:t>,</a:t>
            </a:r>
            <a:r>
              <a:rPr lang="zh-CN" altLang="en-US" sz="1600" b="0" i="0" dirty="0">
                <a:effectLst/>
                <a:latin typeface="+mn-ea"/>
              </a:rPr>
              <a:t>杨云</a:t>
            </a:r>
            <a:r>
              <a:rPr lang="en-US" altLang="zh-CN" sz="1600" b="0" i="0" dirty="0">
                <a:effectLst/>
                <a:latin typeface="+mn-ea"/>
              </a:rPr>
              <a:t>,</a:t>
            </a:r>
            <a:r>
              <a:rPr lang="zh-CN" altLang="en-US" sz="1600" b="0" i="0" dirty="0">
                <a:effectLst/>
                <a:latin typeface="+mn-ea"/>
              </a:rPr>
              <a:t>邵昊华</a:t>
            </a:r>
            <a:r>
              <a:rPr lang="en-US" altLang="zh-CN" sz="1600" b="0" i="0" dirty="0">
                <a:effectLst/>
                <a:latin typeface="+mn-ea"/>
              </a:rPr>
              <a:t>,</a:t>
            </a:r>
            <a:r>
              <a:rPr lang="zh-CN" altLang="en-US" sz="1600" b="0" i="0" dirty="0">
                <a:effectLst/>
                <a:latin typeface="+mn-ea"/>
              </a:rPr>
              <a:t>任孝平</a:t>
            </a:r>
            <a:r>
              <a:rPr lang="en-US" altLang="zh-CN" sz="1600" b="0" i="0" dirty="0">
                <a:effectLst/>
                <a:latin typeface="+mn-ea"/>
              </a:rPr>
              <a:t>,</a:t>
            </a:r>
            <a:r>
              <a:rPr lang="zh-CN" altLang="en-US" sz="1600" b="0" i="0" dirty="0">
                <a:effectLst/>
                <a:latin typeface="+mn-ea"/>
              </a:rPr>
              <a:t>周小林</a:t>
            </a:r>
            <a:r>
              <a:rPr lang="en-US" altLang="zh-CN" sz="1600" b="0" i="0" dirty="0">
                <a:effectLst/>
                <a:latin typeface="+mn-ea"/>
              </a:rPr>
              <a:t>,</a:t>
            </a:r>
            <a:r>
              <a:rPr lang="zh-CN" altLang="en-US" sz="1600" b="0" i="0" dirty="0">
                <a:effectLst/>
                <a:latin typeface="+mn-ea"/>
              </a:rPr>
              <a:t>李子愚</a:t>
            </a:r>
            <a:r>
              <a:rPr lang="en-US" altLang="zh-CN" sz="1600" b="0" i="0" dirty="0">
                <a:effectLst/>
                <a:latin typeface="+mn-ea"/>
              </a:rPr>
              <a:t>.</a:t>
            </a:r>
            <a:r>
              <a:rPr lang="zh-CN" altLang="en-US" sz="1600" b="0" i="0" dirty="0">
                <a:effectLst/>
                <a:latin typeface="+mn-ea"/>
              </a:rPr>
              <a:t>中国</a:t>
            </a:r>
            <a:r>
              <a:rPr lang="en-US" altLang="zh-CN" sz="1600" b="0" i="0" dirty="0">
                <a:effectLst/>
                <a:latin typeface="+mn-ea"/>
              </a:rPr>
              <a:t>-</a:t>
            </a:r>
            <a:r>
              <a:rPr lang="zh-CN" altLang="en-US" sz="1600" b="0" i="0" dirty="0">
                <a:effectLst/>
                <a:latin typeface="+mn-ea"/>
              </a:rPr>
              <a:t>欧盟科技合作现状分析与建议</a:t>
            </a:r>
            <a:r>
              <a:rPr lang="en-US" altLang="zh-CN" sz="1600" b="0" i="0" dirty="0">
                <a:effectLst/>
                <a:latin typeface="+mn-ea"/>
              </a:rPr>
              <a:t>[J].</a:t>
            </a:r>
          </a:p>
          <a:p>
            <a:pPr>
              <a:lnSpc>
                <a:spcPct val="150000"/>
              </a:lnSpc>
            </a:pPr>
            <a:r>
              <a:rPr lang="zh-CN" altLang="en-US" sz="1600" b="0" i="0" dirty="0">
                <a:effectLst/>
                <a:latin typeface="+mn-ea"/>
              </a:rPr>
              <a:t>世界科技研究与发展</a:t>
            </a:r>
            <a:r>
              <a:rPr lang="en-US" altLang="zh-CN" sz="1600" b="0" i="0" dirty="0">
                <a:effectLst/>
                <a:latin typeface="+mn-ea"/>
              </a:rPr>
              <a:t>,2019,41(06):621-633.</a:t>
            </a:r>
          </a:p>
          <a:p>
            <a:pPr>
              <a:lnSpc>
                <a:spcPct val="150000"/>
              </a:lnSpc>
            </a:pPr>
            <a:r>
              <a:rPr lang="en-US" altLang="zh-CN" sz="1600" dirty="0">
                <a:latin typeface="+mn-ea"/>
                <a:cs typeface="Times New Roman" panose="02020603050405020304" pitchFamily="18" charset="0"/>
              </a:rPr>
              <a:t>[13]</a:t>
            </a:r>
            <a:r>
              <a:rPr lang="zh-CN" altLang="en-US" sz="1600" b="0" i="0" dirty="0">
                <a:effectLst/>
                <a:latin typeface="+mn-ea"/>
              </a:rPr>
              <a:t>任孝平</a:t>
            </a:r>
            <a:r>
              <a:rPr lang="en-US" altLang="zh-CN" sz="1600" b="0" i="0" dirty="0">
                <a:effectLst/>
                <a:latin typeface="+mn-ea"/>
              </a:rPr>
              <a:t>,</a:t>
            </a:r>
            <a:r>
              <a:rPr lang="zh-CN" altLang="en-US" sz="1600" b="0" i="0" dirty="0">
                <a:effectLst/>
                <a:latin typeface="+mn-ea"/>
              </a:rPr>
              <a:t>杨云</a:t>
            </a:r>
            <a:r>
              <a:rPr lang="en-US" altLang="zh-CN" sz="1600" b="0" i="0" dirty="0">
                <a:effectLst/>
                <a:latin typeface="+mn-ea"/>
              </a:rPr>
              <a:t>,</a:t>
            </a:r>
            <a:r>
              <a:rPr lang="zh-CN" altLang="en-US" sz="1600" b="0" i="0" dirty="0">
                <a:effectLst/>
                <a:latin typeface="+mn-ea"/>
              </a:rPr>
              <a:t>南方</a:t>
            </a:r>
            <a:r>
              <a:rPr lang="en-US" altLang="zh-CN" sz="1600" b="0" i="0" dirty="0">
                <a:effectLst/>
                <a:latin typeface="+mn-ea"/>
              </a:rPr>
              <a:t>.</a:t>
            </a:r>
            <a:r>
              <a:rPr lang="zh-CN" altLang="en-US" sz="1600" b="0" i="0" dirty="0">
                <a:effectLst/>
                <a:latin typeface="+mn-ea"/>
              </a:rPr>
              <a:t>新时期国际科技合作评估方法研究</a:t>
            </a:r>
            <a:r>
              <a:rPr lang="en-US" altLang="zh-CN" sz="1600" b="0" i="0" dirty="0">
                <a:effectLst/>
                <a:latin typeface="+mn-ea"/>
              </a:rPr>
              <a:t>[J].</a:t>
            </a:r>
            <a:r>
              <a:rPr lang="zh-CN" altLang="en-US" sz="1600" b="0" i="0" dirty="0">
                <a:effectLst/>
                <a:latin typeface="+mn-ea"/>
              </a:rPr>
              <a:t>科技管理究</a:t>
            </a:r>
            <a:r>
              <a:rPr lang="en-US" altLang="zh-CN" sz="1600" b="0" i="0" dirty="0">
                <a:effectLst/>
                <a:latin typeface="+mn-ea"/>
              </a:rPr>
              <a:t>,2020,40(22):56-61.</a:t>
            </a:r>
            <a:endParaRPr lang="en-US" altLang="zh-CN" sz="1600" dirty="0">
              <a:latin typeface="+mn-ea"/>
              <a:cs typeface="Times New Roman" panose="02020603050405020304" pitchFamily="18" charset="0"/>
            </a:endParaRPr>
          </a:p>
          <a:p>
            <a:pPr>
              <a:lnSpc>
                <a:spcPct val="150000"/>
              </a:lnSpc>
            </a:pPr>
            <a:r>
              <a:rPr lang="en-US" altLang="zh-CN" sz="1600" dirty="0">
                <a:latin typeface="+mn-ea"/>
                <a:cs typeface="Times New Roman" panose="02020603050405020304" pitchFamily="18" charset="0"/>
              </a:rPr>
              <a:t>[14]Patent Cooperation Treaty Yearly Review 2021,</a:t>
            </a:r>
            <a:r>
              <a:rPr lang="zh-CN" altLang="en-US" sz="1600" dirty="0">
                <a:latin typeface="+mn-ea"/>
                <a:cs typeface="Times New Roman" panose="02020603050405020304" pitchFamily="18" charset="0"/>
              </a:rPr>
              <a:t> </a:t>
            </a:r>
            <a:r>
              <a:rPr lang="en-US" altLang="zh-CN" sz="1600" dirty="0">
                <a:latin typeface="+mn-ea"/>
                <a:cs typeface="Times New Roman" panose="02020603050405020304" pitchFamily="18" charset="0"/>
              </a:rPr>
              <a:t>The International Patent System</a:t>
            </a:r>
          </a:p>
          <a:p>
            <a:pPr>
              <a:lnSpc>
                <a:spcPct val="150000"/>
              </a:lnSpc>
            </a:pPr>
            <a:r>
              <a:rPr lang="en-US" altLang="zh-CN" sz="1600" dirty="0">
                <a:latin typeface="+mn-ea"/>
                <a:cs typeface="Times New Roman" panose="02020603050405020304" pitchFamily="18" charset="0"/>
              </a:rPr>
              <a:t>[15]Patent Cooperation Treaty Yearly Review 2020,</a:t>
            </a:r>
            <a:r>
              <a:rPr lang="zh-CN" altLang="en-US" sz="1600" dirty="0">
                <a:latin typeface="+mn-ea"/>
                <a:cs typeface="Times New Roman" panose="02020603050405020304" pitchFamily="18" charset="0"/>
              </a:rPr>
              <a:t> </a:t>
            </a:r>
            <a:r>
              <a:rPr lang="en-US" altLang="zh-CN" sz="1600" dirty="0">
                <a:latin typeface="+mn-ea"/>
                <a:cs typeface="Times New Roman" panose="02020603050405020304" pitchFamily="18" charset="0"/>
              </a:rPr>
              <a:t>The International Patent System</a:t>
            </a:r>
          </a:p>
          <a:p>
            <a:pPr>
              <a:lnSpc>
                <a:spcPct val="150000"/>
              </a:lnSpc>
            </a:pPr>
            <a:r>
              <a:rPr lang="en-US" altLang="zh-CN" sz="1600" dirty="0">
                <a:latin typeface="+mn-ea"/>
              </a:rPr>
              <a:t>[16]</a:t>
            </a:r>
            <a:r>
              <a:rPr lang="zh-CN" altLang="en-US" sz="1600" dirty="0">
                <a:latin typeface="+mn-ea"/>
              </a:rPr>
              <a:t>中国科学院国际科技合作奖首页</a:t>
            </a:r>
            <a:r>
              <a:rPr lang="en-US" altLang="zh-CN" sz="1600" dirty="0">
                <a:latin typeface="+mn-ea"/>
              </a:rPr>
              <a:t>  </a:t>
            </a:r>
            <a:r>
              <a:rPr lang="en-US" altLang="zh-CN" sz="1600" dirty="0">
                <a:latin typeface="+mn-ea"/>
                <a:hlinkClick r:id="rId2">
                  <a:extLst>
                    <a:ext uri="{A12FA001-AC4F-418D-AE19-62706E023703}">
                      <ahyp:hlinkClr xmlns:ahyp="http://schemas.microsoft.com/office/drawing/2018/hyperlinkcolor" val="tx"/>
                    </a:ext>
                  </a:extLst>
                </a:hlinkClick>
              </a:rPr>
              <a:t>http://www.cas.cn/ky/kjjl/ygjkjhzj/</a:t>
            </a:r>
            <a:endParaRPr lang="en-US" altLang="zh-CN" sz="1600" dirty="0">
              <a:latin typeface="+mn-ea"/>
            </a:endParaRPr>
          </a:p>
          <a:p>
            <a:pPr>
              <a:lnSpc>
                <a:spcPct val="150000"/>
              </a:lnSpc>
            </a:pPr>
            <a:r>
              <a:rPr lang="en-US" altLang="zh-CN" sz="1600" dirty="0">
                <a:latin typeface="+mn-ea"/>
              </a:rPr>
              <a:t>[17]</a:t>
            </a:r>
            <a:r>
              <a:rPr lang="zh-CN" altLang="en-US" sz="1600" dirty="0">
                <a:latin typeface="+mn-ea"/>
              </a:rPr>
              <a:t>“中国青蒿素专利之伤启示录”</a:t>
            </a:r>
            <a:r>
              <a:rPr lang="en-US" altLang="zh-CN" sz="1600" dirty="0">
                <a:latin typeface="+mn-ea"/>
              </a:rPr>
              <a:t> http://www.chedc.com/3933.html</a:t>
            </a:r>
            <a:endParaRPr lang="zh-CN" altLang="en-US" sz="1600" dirty="0">
              <a:latin typeface="+mn-ea"/>
            </a:endParaRPr>
          </a:p>
          <a:p>
            <a:pPr>
              <a:lnSpc>
                <a:spcPct val="150000"/>
              </a:lnSpc>
            </a:pPr>
            <a:r>
              <a:rPr lang="en-US" altLang="zh-CN" sz="1600" dirty="0">
                <a:latin typeface="+mn-ea"/>
              </a:rPr>
              <a:t>[18]</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汪洪</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屠志涛</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中医药蓝皮书</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北京中医药知识产权发展报告</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No.1[M].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北京</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社会科学文献出版社</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,2017: 111-134.</a:t>
            </a: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[19] </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https://fuwu.most.gov.cn/html/rlycxzcf/20150907/123123231.html</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[20]</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深圳华大基因股份有限公司关于对深圳证券交易所创业板问询函</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【2018】</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第 </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419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号的回复函</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4">
                  <a:extLst>
                    <a:ext uri="{A12FA001-AC4F-418D-AE19-62706E023703}">
                      <ahyp:hlinkClr xmlns:ahyp="http://schemas.microsoft.com/office/drawing/2018/hyperlinkcolor" val="tx"/>
                    </a:ext>
                  </a:extLst>
                </a:hlinkClick>
              </a:rPr>
              <a:t>http://pdf.dfcfw.com/pdf/H2_AN201810281223385528_1.pdf</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5">
                  <a:extLst>
                    <a:ext uri="{A12FA001-AC4F-418D-AE19-62706E023703}">
                      <ahyp:hlinkClr xmlns:ahyp="http://schemas.microsoft.com/office/drawing/2018/hyperlinkcolor" val="tx"/>
                    </a:ext>
                  </a:extLst>
                </a:hlinkClick>
              </a:rPr>
              <a:t>[21]https://baike.baidu.com/reference/7975072/54ebj9QwapgxtCLUYgbpLT86ZQuSVXfZUmhQAvKrxcrVpwvubK4dl75Leu2eyNUxKfANkChHEH7qYLox6UvJBNXBSqI9VmthqPwi71q1athMDUFyRjE_3GJnSyMecAqnw</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6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527785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14B41C-E655-4B65-9C0E-0B3A88741530}"/>
              </a:ext>
            </a:extLst>
          </p:cNvPr>
          <p:cNvSpPr txBox="1"/>
          <p:nvPr/>
        </p:nvSpPr>
        <p:spPr>
          <a:xfrm>
            <a:off x="388077" y="404664"/>
            <a:ext cx="3672408"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参考文献</a:t>
            </a:r>
            <a:endParaRPr lang="en-US" altLang="zh-CN" sz="2400" dirty="0"/>
          </a:p>
        </p:txBody>
      </p:sp>
      <p:sp>
        <p:nvSpPr>
          <p:cNvPr id="3" name="文本框 2">
            <a:extLst>
              <a:ext uri="{FF2B5EF4-FFF2-40B4-BE49-F238E27FC236}">
                <a16:creationId xmlns:a16="http://schemas.microsoft.com/office/drawing/2014/main" id="{34501B49-57F9-45BA-96BD-F3B5D22C6BB4}"/>
              </a:ext>
            </a:extLst>
          </p:cNvPr>
          <p:cNvSpPr txBox="1"/>
          <p:nvPr/>
        </p:nvSpPr>
        <p:spPr>
          <a:xfrm>
            <a:off x="251520" y="980728"/>
            <a:ext cx="8712969" cy="6313267"/>
          </a:xfrm>
          <a:prstGeom prst="rect">
            <a:avLst/>
          </a:prstGeom>
          <a:noFill/>
        </p:spPr>
        <p:txBody>
          <a:bodyPr wrap="square" rtlCol="0">
            <a:spAutoFit/>
          </a:bodyPr>
          <a:lstStyle/>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[22]</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华大</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CEO</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尹烨</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科技部为何会罚</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遗传资源失窃怎么回事 </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https://tech.sina.com.cn/d/i/2018-11-08/doc-ihmutuea8102426.html</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3">
                  <a:extLst>
                    <a:ext uri="{A12FA001-AC4F-418D-AE19-62706E023703}">
                      <ahyp:hlinkClr xmlns:ahyp="http://schemas.microsoft.com/office/drawing/2018/hyperlinkcolor" val="tx"/>
                    </a:ext>
                  </a:extLst>
                </a:hlinkClick>
              </a:rPr>
              <a:t>[23] https://fuwu.most.gov.cn/html/rlycxzcf/index.html?tab=static</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[24]《</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中华人民共和国人类遗传资源管理条例</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hlinkClick r:id="rId4">
                  <a:extLst>
                    <a:ext uri="{A12FA001-AC4F-418D-AE19-62706E023703}">
                      <ahyp:hlinkClr xmlns:ahyp="http://schemas.microsoft.com/office/drawing/2018/hyperlinkcolor" val="tx"/>
                    </a:ext>
                  </a:extLst>
                </a:hlinkClick>
              </a:rPr>
              <a:t>http://www.gov.cn/zhengce/content/2019-06/10/content_5398829.htm</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endParaRPr kumimoji="0" lang="zh-CN" altLang="en-US" sz="1600" b="0" i="0" u="none" strike="noStrike" kern="1200" cap="none" spc="0" normalizeH="0" baseline="0" noProof="0" dirty="0">
              <a:ln>
                <a:noFill/>
              </a:ln>
              <a:effectLst/>
              <a:uLnTx/>
              <a:uFillTx/>
              <a:latin typeface="+mn-ea"/>
              <a:cs typeface="Times New Roman" panose="02020603050405020304" pitchFamily="18" charset="0"/>
            </a:endParaRP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[25]</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崔新健</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王臻</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疫情防控国际科技合作的内容、方式及策略</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》[J],</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载</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国际经济合作</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a:t>
            </a:r>
            <a:r>
              <a:rPr lang="zh-CN" altLang="en-US" sz="1600" dirty="0">
                <a:latin typeface="+mn-ea"/>
                <a:cs typeface="Times New Roman" panose="02020603050405020304" pitchFamily="18" charset="0"/>
              </a:rPr>
              <a:t>第</a:t>
            </a:r>
            <a:r>
              <a:rPr lang="en-US" altLang="zh-CN" sz="1600" dirty="0">
                <a:latin typeface="+mn-ea"/>
                <a:cs typeface="Times New Roman" panose="02020603050405020304" pitchFamily="18" charset="0"/>
              </a:rPr>
              <a:t>6</a:t>
            </a:r>
            <a:r>
              <a:rPr lang="zh-CN" altLang="en-US" sz="1600" dirty="0">
                <a:latin typeface="+mn-ea"/>
                <a:cs typeface="Times New Roman" panose="02020603050405020304" pitchFamily="18" charset="0"/>
              </a:rPr>
              <a:t>期（</a:t>
            </a:r>
            <a:r>
              <a:rPr lang="en-US" altLang="zh-CN" sz="1600" dirty="0">
                <a:latin typeface="+mn-ea"/>
                <a:cs typeface="Times New Roman" panose="02020603050405020304" pitchFamily="18" charset="0"/>
              </a:rPr>
              <a:t>2020</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pPr>
              <a:lnSpc>
                <a:spcPct val="150000"/>
              </a:lnSpc>
            </a:pPr>
            <a:r>
              <a:rPr lang="en-US" altLang="zh-CN" sz="1600" dirty="0">
                <a:latin typeface="+mn-ea"/>
                <a:cs typeface="Times New Roman" panose="02020603050405020304" pitchFamily="18" charset="0"/>
              </a:rPr>
              <a:t>[26]</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邢子政</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我国企业国际技术合作的知识产权风险及对策</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[J].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宏观经济管理</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2010, (6): 55-56.</a:t>
            </a:r>
            <a:endParaRPr kumimoji="0" lang="zh-CN" altLang="en-US" sz="1600" b="0" i="0" u="none" strike="noStrike" kern="1200" cap="none" spc="0" normalizeH="0" baseline="0" noProof="0" dirty="0">
              <a:ln>
                <a:noFill/>
              </a:ln>
              <a:effectLst/>
              <a:uLnTx/>
              <a:uFillTx/>
              <a:latin typeface="+mn-ea"/>
              <a:cs typeface="Times New Roman" panose="02020603050405020304" pitchFamily="18" charset="0"/>
            </a:endParaRP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lang="en-US" altLang="zh-CN" sz="1600" dirty="0">
                <a:latin typeface="+mn-ea"/>
                <a:cs typeface="Times New Roman" panose="02020603050405020304" pitchFamily="18" charset="0"/>
              </a:rPr>
              <a:t>27</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沃兹基</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烁德</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国际科学技术合作风险及对策</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[J].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果壳大</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2020, (11): 12-34.</a:t>
            </a:r>
          </a:p>
          <a:p>
            <a:pPr>
              <a:lnSpc>
                <a:spcPct val="150000"/>
              </a:lnSpc>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[28]</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张红兵</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lang="zh-CN" altLang="en-US" sz="1600" dirty="0">
                <a:latin typeface="+mn-ea"/>
                <a:cs typeface="Times New Roman" panose="02020603050405020304" pitchFamily="18" charset="0"/>
              </a:rPr>
              <a:t>和金生</a:t>
            </a:r>
            <a:r>
              <a:rPr lang="en-US" altLang="zh-CN" sz="1600" dirty="0">
                <a:latin typeface="+mn-ea"/>
                <a:cs typeface="Times New Roman" panose="02020603050405020304" pitchFamily="18" charset="0"/>
              </a:rPr>
              <a:t>《</a:t>
            </a:r>
            <a:r>
              <a:rPr lang="zh-CN" altLang="en-US" sz="1600" dirty="0">
                <a:latin typeface="+mn-ea"/>
                <a:cs typeface="Times New Roman" panose="02020603050405020304" pitchFamily="18" charset="0"/>
              </a:rPr>
              <a:t>国际科技合作中只是转移风险的研究</a:t>
            </a:r>
            <a:r>
              <a:rPr lang="en-US" altLang="zh-CN" sz="1600" dirty="0">
                <a:latin typeface="+mn-ea"/>
                <a:cs typeface="Times New Roman" panose="02020603050405020304" pitchFamily="18" charset="0"/>
              </a:rPr>
              <a:t>》[J]</a:t>
            </a:r>
            <a:r>
              <a:rPr lang="zh-CN" altLang="en-US" sz="1600" dirty="0">
                <a:latin typeface="+mn-ea"/>
                <a:cs typeface="Times New Roman" panose="02020603050405020304" pitchFamily="18" charset="0"/>
              </a:rPr>
              <a:t>载</a:t>
            </a:r>
            <a:r>
              <a:rPr lang="en-US" altLang="zh-CN" sz="1600" dirty="0">
                <a:latin typeface="+mn-ea"/>
                <a:cs typeface="Times New Roman" panose="02020603050405020304" pitchFamily="18" charset="0"/>
              </a:rPr>
              <a:t>《</a:t>
            </a:r>
            <a:r>
              <a:rPr lang="zh-CN" altLang="en-US" sz="1600" dirty="0">
                <a:latin typeface="+mn-ea"/>
                <a:cs typeface="Times New Roman" panose="02020603050405020304" pitchFamily="18" charset="0"/>
              </a:rPr>
              <a:t>世界科技研究与发展</a:t>
            </a:r>
            <a:r>
              <a:rPr lang="en-US" altLang="zh-CN" sz="1600" dirty="0">
                <a:latin typeface="+mn-ea"/>
                <a:cs typeface="Times New Roman" panose="02020603050405020304" pitchFamily="18" charset="0"/>
              </a:rPr>
              <a:t>》</a:t>
            </a:r>
            <a:r>
              <a:rPr lang="zh-CN" altLang="en-US" sz="1600" dirty="0">
                <a:latin typeface="+mn-ea"/>
                <a:cs typeface="Times New Roman" panose="02020603050405020304" pitchFamily="18" charset="0"/>
              </a:rPr>
              <a:t>，第</a:t>
            </a:r>
            <a:r>
              <a:rPr lang="en-US" altLang="zh-CN" sz="1600" dirty="0">
                <a:latin typeface="+mn-ea"/>
                <a:cs typeface="Times New Roman" panose="02020603050405020304" pitchFamily="18" charset="0"/>
              </a:rPr>
              <a:t>31</a:t>
            </a:r>
            <a:r>
              <a:rPr lang="zh-CN" altLang="en-US" sz="1600" dirty="0">
                <a:latin typeface="+mn-ea"/>
                <a:cs typeface="Times New Roman" panose="02020603050405020304" pitchFamily="18" charset="0"/>
              </a:rPr>
              <a:t>卷第</a:t>
            </a:r>
            <a:r>
              <a:rPr lang="en-US" altLang="zh-CN" sz="1600" dirty="0">
                <a:latin typeface="+mn-ea"/>
                <a:cs typeface="Times New Roman" panose="02020603050405020304" pitchFamily="18" charset="0"/>
              </a:rPr>
              <a:t>2</a:t>
            </a:r>
            <a:r>
              <a:rPr lang="zh-CN" altLang="en-US" sz="1600" dirty="0">
                <a:latin typeface="+mn-ea"/>
                <a:cs typeface="Times New Roman" panose="02020603050405020304" pitchFamily="18" charset="0"/>
              </a:rPr>
              <a:t>期，</a:t>
            </a:r>
            <a:r>
              <a:rPr lang="en-US" altLang="zh-CN" sz="1600" dirty="0">
                <a:latin typeface="+mn-ea"/>
                <a:cs typeface="Times New Roman" panose="02020603050405020304" pitchFamily="18" charset="0"/>
              </a:rPr>
              <a:t>2009.04</a:t>
            </a:r>
          </a:p>
          <a:p>
            <a:pPr>
              <a:lnSpc>
                <a:spcPct val="150000"/>
              </a:lnSpc>
            </a:pPr>
            <a:r>
              <a:rPr lang="en-US" altLang="zh-CN" sz="1600" dirty="0">
                <a:latin typeface="+mn-ea"/>
                <a:cs typeface="Times New Roman" panose="02020603050405020304" pitchFamily="18" charset="0"/>
              </a:rPr>
              <a:t>[29]</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刘珊</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沈佳鹏</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余翔</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中美合作创新中专利共有法律风险及对策</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[J]. </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科研管理</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2019, 40, (2)</a:t>
            </a:r>
            <a:r>
              <a:rPr kumimoji="0" lang="zh-CN" altLang="en-US" sz="1600" b="0" i="0" u="none" strike="noStrike" kern="1200" cap="none" spc="0" normalizeH="0" baseline="0" noProof="0" dirty="0">
                <a:ln>
                  <a:noFill/>
                </a:ln>
                <a:effectLst/>
                <a:uLnTx/>
                <a:uFillTx/>
                <a:latin typeface="+mn-ea"/>
                <a:cs typeface="Times New Roman" panose="02020603050405020304" pitchFamily="18" charset="0"/>
              </a:rPr>
              <a:t>：</a:t>
            </a: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54-61.</a:t>
            </a:r>
          </a:p>
          <a:p>
            <a:pPr>
              <a:lnSpc>
                <a:spcPct val="150000"/>
              </a:lnSpc>
            </a:pPr>
            <a:r>
              <a:rPr lang="en-US" altLang="zh-CN" sz="1600" dirty="0"/>
              <a:t>[30] </a:t>
            </a:r>
            <a:r>
              <a:rPr lang="zh-CN" altLang="en-US" sz="1600" dirty="0"/>
              <a:t> </a:t>
            </a:r>
            <a:r>
              <a:rPr lang="en-US" altLang="zh-CN" sz="1600" dirty="0"/>
              <a:t>2020-11-8</a:t>
            </a:r>
            <a:r>
              <a:rPr lang="zh-CN" altLang="en-US" sz="1600" dirty="0"/>
              <a:t>（新） 国际科技合作法律制度</a:t>
            </a:r>
            <a:r>
              <a:rPr lang="en-US" altLang="zh-CN" sz="1600" dirty="0"/>
              <a:t>.pptx </a:t>
            </a:r>
            <a:r>
              <a:rPr lang="zh-CN" altLang="en-US" sz="1600" dirty="0"/>
              <a:t>科技法学课程 唐素琴 </a:t>
            </a:r>
          </a:p>
          <a:p>
            <a:pPr>
              <a:lnSpc>
                <a:spcPct val="150000"/>
              </a:lnSpc>
            </a:pPr>
            <a:endParaRPr lang="zh-CN" altLang="en-US" sz="1600" dirty="0"/>
          </a:p>
          <a:p>
            <a:pPr>
              <a:lnSpc>
                <a:spcPct val="150000"/>
              </a:lnSpc>
            </a:pPr>
            <a:endParaRPr kumimoji="0" lang="en-US" altLang="zh-CN" sz="1600" b="0" i="0" u="none" strike="noStrike" kern="1200" cap="none" spc="0" normalizeH="0" baseline="0" noProof="0" dirty="0">
              <a:ln>
                <a:noFill/>
              </a:ln>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370582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357298"/>
            <a:ext cx="8229600" cy="1143000"/>
          </a:xfrm>
        </p:spPr>
        <p:txBody>
          <a:bodyPr/>
          <a:lstStyle/>
          <a:p>
            <a:r>
              <a:rPr lang="en-US" altLang="zh-CN" b="1" dirty="0">
                <a:solidFill>
                  <a:srgbClr val="C00000"/>
                </a:solidFill>
                <a:latin typeface="Arial Black" pitchFamily="34" charset="0"/>
              </a:rPr>
              <a:t>THANKS</a:t>
            </a:r>
            <a:endParaRPr lang="zh-CN" altLang="en-US" b="1" dirty="0">
              <a:solidFill>
                <a:srgbClr val="C00000"/>
              </a:solidFill>
              <a:latin typeface="Arial Black" pitchFamily="34" charset="0"/>
            </a:endParaRP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6399" b="23051"/>
          <a:stretch/>
        </p:blipFill>
        <p:spPr>
          <a:xfrm>
            <a:off x="1" y="3185247"/>
            <a:ext cx="9144000" cy="3672754"/>
          </a:xfrm>
          <a:prstGeom prst="rect">
            <a:avLst/>
          </a:prstGeom>
          <a:ln>
            <a:noFill/>
          </a:ln>
          <a:effectLst>
            <a:outerShdw blurRad="190500" algn="tl" rotWithShape="0">
              <a:srgbClr val="000000">
                <a:alpha val="70000"/>
              </a:srgbClr>
            </a:outerShdw>
          </a:effectLst>
        </p:spPr>
      </p:pic>
      <p:pic>
        <p:nvPicPr>
          <p:cNvPr id="7" name="图片 6" descr="横版组合——透明.png"/>
          <p:cNvPicPr>
            <a:picLocks noChangeAspect="1"/>
          </p:cNvPicPr>
          <p:nvPr/>
        </p:nvPicPr>
        <p:blipFill>
          <a:blip r:embed="rId3" cstate="print"/>
          <a:stretch>
            <a:fillRect/>
          </a:stretch>
        </p:blipFill>
        <p:spPr>
          <a:xfrm>
            <a:off x="142844" y="214290"/>
            <a:ext cx="2214546" cy="4643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引进来</a:t>
              </a:r>
              <a:r>
                <a:rPr lang="zh-CN" altLang="en-US" sz="2000" dirty="0"/>
                <a:t>”</a:t>
              </a:r>
            </a:p>
          </p:txBody>
        </p:sp>
      </p:gr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7560840" cy="738664"/>
          </a:xfrm>
          <a:prstGeom prst="rect">
            <a:avLst/>
          </a:prstGeom>
          <a:noFill/>
        </p:spPr>
        <p:txBody>
          <a:bodyPr wrap="square" rtlCol="0">
            <a:spAutoFit/>
          </a:bodyPr>
          <a:lstStyle/>
          <a:p>
            <a:pPr marL="342900" indent="-342900">
              <a:buAutoNum type="arabicPeriod"/>
            </a:pPr>
            <a:r>
              <a:rPr lang="en-US" altLang="zh-CN" sz="2400" dirty="0"/>
              <a:t>《</a:t>
            </a:r>
            <a:r>
              <a:rPr lang="zh-CN" altLang="en-US" sz="2400" i="0" dirty="0">
                <a:effectLst/>
                <a:latin typeface="+mn-ea"/>
              </a:rPr>
              <a:t>关于申报</a:t>
            </a:r>
            <a:r>
              <a:rPr lang="en-US" altLang="zh-CN" sz="2400" i="0" dirty="0">
                <a:effectLst/>
                <a:latin typeface="+mn-ea"/>
              </a:rPr>
              <a:t>2019</a:t>
            </a:r>
            <a:r>
              <a:rPr lang="zh-CN" altLang="en-US" sz="2400" i="0" dirty="0">
                <a:effectLst/>
                <a:latin typeface="+mn-ea"/>
              </a:rPr>
              <a:t>年度高端外国专家引进计划的通知</a:t>
            </a:r>
            <a:r>
              <a:rPr lang="en-US" altLang="zh-CN" sz="2400" dirty="0"/>
              <a:t>》</a:t>
            </a:r>
          </a:p>
          <a:p>
            <a:endParaRPr lang="en-US" altLang="zh-CN" dirty="0"/>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132856"/>
            <a:ext cx="7416824" cy="630942"/>
          </a:xfrm>
          <a:prstGeom prst="rect">
            <a:avLst/>
          </a:prstGeom>
          <a:noFill/>
        </p:spPr>
        <p:txBody>
          <a:bodyPr wrap="square" rtlCol="0">
            <a:spAutoFit/>
          </a:bodyPr>
          <a:lstStyle/>
          <a:p>
            <a:r>
              <a:rPr lang="en-US" altLang="zh-CN" sz="2400" dirty="0">
                <a:solidFill>
                  <a:schemeClr val="bg1">
                    <a:lumMod val="85000"/>
                  </a:schemeClr>
                </a:solidFill>
              </a:rPr>
              <a:t>2.  </a:t>
            </a:r>
            <a:r>
              <a:rPr lang="zh-CN" altLang="en-US" sz="2400" dirty="0">
                <a:solidFill>
                  <a:schemeClr val="bg1">
                    <a:lumMod val="85000"/>
                  </a:schemeClr>
                </a:solidFill>
              </a:rPr>
              <a:t>“</a:t>
            </a:r>
            <a:r>
              <a:rPr lang="zh-CN" altLang="en-US" sz="2400" b="0" i="0" dirty="0">
                <a:solidFill>
                  <a:schemeClr val="bg1">
                    <a:lumMod val="85000"/>
                  </a:schemeClr>
                </a:solidFill>
                <a:effectLst/>
                <a:latin typeface="仿宋_GB2312"/>
              </a:rPr>
              <a:t>发展中国家杰出青年科学家来华工作计划</a:t>
            </a:r>
            <a:r>
              <a:rPr lang="zh-CN" altLang="en-US" sz="2400" dirty="0">
                <a:solidFill>
                  <a:schemeClr val="bg1">
                    <a:lumMod val="85000"/>
                  </a:schemeClr>
                </a:solidFill>
              </a:rPr>
              <a:t>”</a:t>
            </a:r>
            <a:endParaRPr lang="en-US" altLang="zh-CN" sz="2400" dirty="0">
              <a:solidFill>
                <a:schemeClr val="bg1">
                  <a:lumMod val="85000"/>
                </a:schemeClr>
              </a:solidFill>
            </a:endParaRPr>
          </a:p>
          <a:p>
            <a:endParaRPr lang="en-US" altLang="zh-CN" sz="1100" dirty="0">
              <a:solidFill>
                <a:schemeClr val="bg1">
                  <a:lumMod val="85000"/>
                </a:schemeClr>
              </a:solidFill>
            </a:endParaRPr>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17174"/>
            <a:ext cx="7920880" cy="830997"/>
          </a:xfrm>
          <a:prstGeom prst="rect">
            <a:avLst/>
          </a:prstGeom>
          <a:noFill/>
        </p:spPr>
        <p:txBody>
          <a:bodyPr wrap="square" rtlCol="0">
            <a:spAutoFit/>
          </a:bodyPr>
          <a:lstStyle/>
          <a:p>
            <a:r>
              <a:rPr lang="en-US" altLang="zh-CN" sz="2400" dirty="0">
                <a:solidFill>
                  <a:schemeClr val="bg1">
                    <a:lumMod val="85000"/>
                  </a:schemeClr>
                </a:solidFill>
              </a:rPr>
              <a:t>3. </a:t>
            </a:r>
            <a:r>
              <a:rPr lang="en-US" altLang="zh-CN" sz="2400" b="0" i="0" dirty="0">
                <a:solidFill>
                  <a:schemeClr val="bg1">
                    <a:lumMod val="85000"/>
                  </a:schemeClr>
                </a:solidFill>
                <a:effectLst/>
                <a:latin typeface="+mn-ea"/>
              </a:rPr>
              <a:t>《</a:t>
            </a:r>
            <a:r>
              <a:rPr lang="zh-CN" altLang="en-US" sz="2400" b="0" i="0" dirty="0">
                <a:solidFill>
                  <a:schemeClr val="bg1">
                    <a:lumMod val="85000"/>
                  </a:schemeClr>
                </a:solidFill>
                <a:effectLst/>
                <a:latin typeface="+mn-ea"/>
              </a:rPr>
              <a:t>国务院办公厅关于促进开发区改革和创新发展的若干意见</a:t>
            </a:r>
            <a:r>
              <a:rPr lang="en-US" altLang="zh-CN" sz="2400" b="0" i="0" dirty="0">
                <a:solidFill>
                  <a:schemeClr val="bg1">
                    <a:lumMod val="85000"/>
                  </a:schemeClr>
                </a:solidFill>
                <a:effectLst/>
                <a:latin typeface="+mn-ea"/>
              </a:rPr>
              <a:t>》</a:t>
            </a:r>
            <a:endParaRPr lang="zh-CN" altLang="en-US" sz="2400" dirty="0">
              <a:solidFill>
                <a:schemeClr val="bg1">
                  <a:lumMod val="85000"/>
                </a:schemeClr>
              </a:solidFill>
              <a:latin typeface="+mn-ea"/>
            </a:endParaRPr>
          </a:p>
        </p:txBody>
      </p:sp>
      <p:sp>
        <p:nvSpPr>
          <p:cNvPr id="9" name="文本框 8">
            <a:extLst>
              <a:ext uri="{FF2B5EF4-FFF2-40B4-BE49-F238E27FC236}">
                <a16:creationId xmlns:a16="http://schemas.microsoft.com/office/drawing/2014/main" id="{9C9E58AC-F96D-4971-A8B2-B3CE66D4A073}"/>
              </a:ext>
            </a:extLst>
          </p:cNvPr>
          <p:cNvSpPr txBox="1"/>
          <p:nvPr/>
        </p:nvSpPr>
        <p:spPr>
          <a:xfrm>
            <a:off x="4175956" y="4941168"/>
            <a:ext cx="360040" cy="779572"/>
          </a:xfrm>
          <a:prstGeom prst="rect">
            <a:avLst/>
          </a:prstGeom>
          <a:noFill/>
        </p:spPr>
        <p:txBody>
          <a:bodyPr wrap="square" rtlCol="0">
            <a:spAutoFit/>
          </a:bodyPr>
          <a:lstStyle/>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endParaRPr lang="zh-CN" altLang="en-US" sz="2800" dirty="0">
              <a:solidFill>
                <a:schemeClr val="bg1">
                  <a:lumMod val="8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700808"/>
                <a:ext cx="7749063" cy="359650"/>
              </a:xfrm>
              <a:prstGeom prst="rect">
                <a:avLst/>
              </a:prstGeom>
              <a:noFill/>
            </p:spPr>
            <p:txBody>
              <a:bodyPr wrap="square" rtlCol="0">
                <a:spAutoFit/>
              </a:bodyPr>
              <a:lstStyle/>
              <a:p>
                <a:r>
                  <a:rPr lang="zh-CN" altLang="en-US" sz="1600" dirty="0">
                    <a:solidFill>
                      <a:schemeClr val="tx1"/>
                    </a:solidFill>
                    <a:latin typeface="+mn-ea"/>
                  </a:rPr>
                  <a:t>服务国家重大发展需求；聚焦“高精尖缺”引才重点；坚持项目成果绩效导</a:t>
                </a:r>
                <a14:m>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向</m:t>
                        </m:r>
                      </m:e>
                      <m:sup>
                        <m:r>
                          <a:rPr lang="en-US" altLang="zh-CN" sz="1600" b="0" i="1" smtClean="0">
                            <a:solidFill>
                              <a:schemeClr val="tx1"/>
                            </a:solidFill>
                            <a:latin typeface="Cambria Math" panose="02040503050406030204" pitchFamily="18" charset="0"/>
                          </a:rPr>
                          <m:t>[5]</m:t>
                        </m:r>
                      </m:sup>
                    </m:sSup>
                  </m:oMath>
                </a14:m>
                <a:r>
                  <a:rPr lang="zh-CN" altLang="en-US" sz="1600" dirty="0">
                    <a:solidFill>
                      <a:schemeClr val="tx1"/>
                    </a:solidFill>
                    <a:latin typeface="+mn-ea"/>
                  </a:rPr>
                  <a:t>。</a:t>
                </a: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700808"/>
                <a:ext cx="7749063" cy="359650"/>
              </a:xfrm>
              <a:prstGeom prst="rect">
                <a:avLst/>
              </a:prstGeom>
              <a:blipFill>
                <a:blip r:embed="rId3"/>
                <a:stretch>
                  <a:fillRect l="-472" t="-5085"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636912"/>
                <a:ext cx="7848872" cy="852093"/>
              </a:xfrm>
              <a:prstGeom prst="rect">
                <a:avLst/>
              </a:prstGeom>
              <a:noFill/>
            </p:spPr>
            <p:txBody>
              <a:bodyPr wrap="square" rtlCol="0">
                <a:spAutoFit/>
              </a:bodyPr>
              <a:lstStyle/>
              <a:p>
                <a:r>
                  <a:rPr lang="zh-CN" altLang="en-US" sz="1600" dirty="0">
                    <a:solidFill>
                      <a:schemeClr val="bg1">
                        <a:lumMod val="85000"/>
                      </a:schemeClr>
                    </a:solidFill>
                  </a:rPr>
                  <a:t>国际杰青计划旨在落实“一带一路”科技创新行动计划，促进中国同其他发展中国家的科技人文交流，合作培养青年科技领军人才，巩固科研机构、大学与企业的长期合作关系，搭建青年科技人文交流平台，促进务实国际科技合</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作</m:t>
                        </m:r>
                      </m:e>
                      <m:sup>
                        <m:r>
                          <a:rPr lang="en-US" altLang="zh-CN" sz="1600" b="0" i="1" smtClean="0">
                            <a:solidFill>
                              <a:schemeClr val="bg1">
                                <a:lumMod val="85000"/>
                              </a:schemeClr>
                            </a:solidFill>
                            <a:latin typeface="Cambria Math" panose="02040503050406030204" pitchFamily="18" charset="0"/>
                          </a:rPr>
                          <m:t>[6]</m:t>
                        </m:r>
                      </m:sup>
                    </m:sSup>
                  </m:oMath>
                </a14:m>
                <a:r>
                  <a:rPr lang="zh-CN" altLang="en-US" sz="1600" dirty="0">
                    <a:solidFill>
                      <a:schemeClr val="bg1">
                        <a:lumMod val="85000"/>
                      </a:schemeClr>
                    </a:solidFill>
                  </a:rPr>
                  <a:t>。</a:t>
                </a:r>
                <a:endParaRPr lang="zh-CN" altLang="en-US" sz="1400" dirty="0">
                  <a:solidFill>
                    <a:schemeClr val="bg1">
                      <a:lumMod val="85000"/>
                    </a:schemeClr>
                  </a:solidFill>
                </a:endParaRPr>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636912"/>
                <a:ext cx="7848872" cy="852093"/>
              </a:xfrm>
              <a:prstGeom prst="rect">
                <a:avLst/>
              </a:prstGeom>
              <a:blipFill>
                <a:blip r:embed="rId4"/>
                <a:stretch>
                  <a:fillRect l="-388" t="-2158" b="-57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530016"/>
                <a:ext cx="7749063" cy="605871"/>
              </a:xfrm>
              <a:prstGeom prst="rect">
                <a:avLst/>
              </a:prstGeom>
              <a:noFill/>
            </p:spPr>
            <p:txBody>
              <a:bodyPr wrap="square" rtlCol="0">
                <a:spAutoFit/>
              </a:bodyPr>
              <a:lstStyle/>
              <a:p>
                <a:r>
                  <a:rPr lang="zh-CN" altLang="en-US" sz="1600" dirty="0">
                    <a:solidFill>
                      <a:schemeClr val="bg1">
                        <a:lumMod val="85000"/>
                      </a:schemeClr>
                    </a:solidFill>
                  </a:rPr>
                  <a:t>促进开发区开放型经济发展；做好开发区投资促进工作；推进开发区创新驱动发展</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等</m:t>
                        </m:r>
                      </m:e>
                      <m:sup>
                        <m:r>
                          <a:rPr lang="en-US" altLang="zh-CN" sz="1600" b="0" i="1" smtClean="0">
                            <a:solidFill>
                              <a:schemeClr val="bg1">
                                <a:lumMod val="85000"/>
                              </a:schemeClr>
                            </a:solidFill>
                            <a:latin typeface="Cambria Math" panose="02040503050406030204" pitchFamily="18" charset="0"/>
                          </a:rPr>
                          <m:t>[7]</m:t>
                        </m:r>
                      </m:sup>
                    </m:sSup>
                  </m:oMath>
                </a14:m>
                <a:r>
                  <a:rPr lang="zh-CN" altLang="en-US" sz="1600" dirty="0">
                    <a:solidFill>
                      <a:schemeClr val="bg1">
                        <a:lumMod val="85000"/>
                      </a:schemeClr>
                    </a:solidFill>
                  </a:rPr>
                  <a:t>。</a:t>
                </a:r>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530016"/>
                <a:ext cx="7749063" cy="605871"/>
              </a:xfrm>
              <a:prstGeom prst="rect">
                <a:avLst/>
              </a:prstGeom>
              <a:blipFill>
                <a:blip r:embed="rId5"/>
                <a:stretch>
                  <a:fillRect l="-472" t="-3000" b="-700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F9F8314-E2D9-4E94-AA10-0B12470E784D}"/>
              </a:ext>
            </a:extLst>
          </p:cNvPr>
          <p:cNvSpPr txBox="1"/>
          <p:nvPr/>
        </p:nvSpPr>
        <p:spPr>
          <a:xfrm>
            <a:off x="3131840" y="6131785"/>
            <a:ext cx="5940152" cy="830997"/>
          </a:xfrm>
          <a:prstGeom prst="rect">
            <a:avLst/>
          </a:prstGeom>
          <a:noFill/>
        </p:spPr>
        <p:txBody>
          <a:bodyPr wrap="square" rtlCol="0">
            <a:spAutoFit/>
          </a:bodyPr>
          <a:lstStyle/>
          <a:p>
            <a:pPr algn="r"/>
            <a:r>
              <a:rPr lang="en-US" altLang="zh-CN" sz="1200" dirty="0">
                <a:solidFill>
                  <a:srgbClr val="333333"/>
                </a:solidFill>
                <a:latin typeface="+mn-ea"/>
              </a:rPr>
              <a:t>[5]</a:t>
            </a:r>
            <a:r>
              <a:rPr lang="en-US" altLang="zh-CN" sz="1200" i="0" dirty="0">
                <a:solidFill>
                  <a:srgbClr val="333333"/>
                </a:solidFill>
                <a:effectLst/>
                <a:latin typeface="+mn-ea"/>
              </a:rPr>
              <a:t>《</a:t>
            </a:r>
            <a:r>
              <a:rPr lang="zh-CN" altLang="en-US" sz="1200" i="0" dirty="0">
                <a:solidFill>
                  <a:srgbClr val="333333"/>
                </a:solidFill>
                <a:effectLst/>
                <a:latin typeface="+mn-ea"/>
              </a:rPr>
              <a:t>关于申报</a:t>
            </a:r>
            <a:r>
              <a:rPr lang="en-US" altLang="zh-CN" sz="1200" i="0" dirty="0">
                <a:solidFill>
                  <a:srgbClr val="333333"/>
                </a:solidFill>
                <a:effectLst/>
                <a:latin typeface="+mn-ea"/>
              </a:rPr>
              <a:t>2019</a:t>
            </a:r>
            <a:r>
              <a:rPr lang="zh-CN" altLang="en-US" sz="1200" i="0" dirty="0">
                <a:solidFill>
                  <a:srgbClr val="333333"/>
                </a:solidFill>
                <a:effectLst/>
                <a:latin typeface="+mn-ea"/>
              </a:rPr>
              <a:t>年度高端外国专家引进计划的通知</a:t>
            </a:r>
            <a:r>
              <a:rPr lang="en-US" altLang="zh-CN" sz="1200" i="0" dirty="0">
                <a:solidFill>
                  <a:srgbClr val="333333"/>
                </a:solidFill>
                <a:effectLst/>
                <a:latin typeface="+mn-ea"/>
              </a:rPr>
              <a:t>》</a:t>
            </a:r>
            <a:r>
              <a:rPr lang="zh-CN" altLang="en-US" sz="1200" i="0" dirty="0">
                <a:solidFill>
                  <a:srgbClr val="333333"/>
                </a:solidFill>
                <a:effectLst/>
                <a:latin typeface="+mn-ea"/>
              </a:rPr>
              <a:t>（国科办专</a:t>
            </a:r>
            <a:r>
              <a:rPr lang="en-US" altLang="zh-CN" sz="1200" i="0" dirty="0">
                <a:solidFill>
                  <a:srgbClr val="333333"/>
                </a:solidFill>
                <a:effectLst/>
                <a:latin typeface="+mn-ea"/>
              </a:rPr>
              <a:t>〔2019〕6</a:t>
            </a:r>
            <a:r>
              <a:rPr lang="zh-CN" altLang="en-US" sz="1200" i="0" dirty="0">
                <a:solidFill>
                  <a:srgbClr val="333333"/>
                </a:solidFill>
                <a:effectLst/>
                <a:latin typeface="+mn-ea"/>
              </a:rPr>
              <a:t>号）</a:t>
            </a:r>
            <a:endParaRPr lang="en-US" altLang="zh-CN" sz="1200" i="0" dirty="0">
              <a:solidFill>
                <a:srgbClr val="333333"/>
              </a:solidFill>
              <a:effectLst/>
              <a:latin typeface="+mn-ea"/>
            </a:endParaRPr>
          </a:p>
          <a:p>
            <a:pPr algn="r"/>
            <a:r>
              <a:rPr lang="en-US" altLang="zh-CN" sz="1200" dirty="0">
                <a:solidFill>
                  <a:srgbClr val="333333"/>
                </a:solidFill>
                <a:latin typeface="+mn-ea"/>
              </a:rPr>
              <a:t>[6]</a:t>
            </a:r>
            <a:r>
              <a:rPr lang="zh-CN" altLang="en-US" sz="1200" dirty="0">
                <a:solidFill>
                  <a:srgbClr val="333333"/>
                </a:solidFill>
                <a:latin typeface="+mn-ea"/>
              </a:rPr>
              <a:t>“国际杰青计划” 中国科学技术部国际合作司</a:t>
            </a:r>
            <a:endParaRPr lang="en-US" altLang="zh-CN" sz="1200" dirty="0">
              <a:solidFill>
                <a:srgbClr val="333333"/>
              </a:solidFill>
              <a:latin typeface="+mn-ea"/>
            </a:endParaRPr>
          </a:p>
          <a:p>
            <a:pPr algn="r"/>
            <a:r>
              <a:rPr lang="en-US" altLang="zh-CN" sz="1200" dirty="0">
                <a:solidFill>
                  <a:srgbClr val="333333"/>
                </a:solidFill>
                <a:latin typeface="+mn-ea"/>
              </a:rPr>
              <a:t>[7]</a:t>
            </a:r>
            <a:r>
              <a:rPr lang="zh-CN" altLang="en-US" sz="1200" i="0" dirty="0">
                <a:solidFill>
                  <a:srgbClr val="333333"/>
                </a:solidFill>
                <a:effectLst/>
                <a:latin typeface="+mn-ea"/>
              </a:rPr>
              <a:t>关于促进开发区改革和创新发展的若干意见 国办发</a:t>
            </a:r>
            <a:r>
              <a:rPr lang="en-US" altLang="zh-CN" sz="1200" i="0" dirty="0">
                <a:solidFill>
                  <a:srgbClr val="333333"/>
                </a:solidFill>
                <a:effectLst/>
                <a:latin typeface="+mn-ea"/>
              </a:rPr>
              <a:t>〔2017〕7</a:t>
            </a:r>
            <a:r>
              <a:rPr lang="zh-CN" altLang="en-US" sz="1200" i="0" dirty="0">
                <a:solidFill>
                  <a:srgbClr val="333333"/>
                </a:solidFill>
                <a:effectLst/>
                <a:latin typeface="+mn-ea"/>
              </a:rPr>
              <a:t>号</a:t>
            </a:r>
          </a:p>
          <a:p>
            <a:pPr algn="r"/>
            <a:endParaRPr lang="zh-CN" altLang="en-US" sz="1200" dirty="0">
              <a:latin typeface="+mn-ea"/>
            </a:endParaRPr>
          </a:p>
        </p:txBody>
      </p:sp>
    </p:spTree>
    <p:extLst>
      <p:ext uri="{BB962C8B-B14F-4D97-AF65-F5344CB8AC3E}">
        <p14:creationId xmlns:p14="http://schemas.microsoft.com/office/powerpoint/2010/main" val="306037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5794D9-9FBD-4053-BA51-A7BD7DD5BED0}"/>
              </a:ext>
            </a:extLst>
          </p:cNvPr>
          <p:cNvGrpSpPr/>
          <p:nvPr/>
        </p:nvGrpSpPr>
        <p:grpSpPr>
          <a:xfrm>
            <a:off x="148936" y="116632"/>
            <a:ext cx="6943343" cy="904166"/>
            <a:chOff x="148936" y="116632"/>
            <a:chExt cx="6943343" cy="904166"/>
          </a:xfrm>
        </p:grpSpPr>
        <p:sp>
          <p:nvSpPr>
            <p:cNvPr id="4" name="文本框 3">
              <a:extLst>
                <a:ext uri="{FF2B5EF4-FFF2-40B4-BE49-F238E27FC236}">
                  <a16:creationId xmlns:a16="http://schemas.microsoft.com/office/drawing/2014/main" id="{9984D4FF-233C-410E-8FDB-BE429602B351}"/>
                </a:ext>
              </a:extLst>
            </p:cNvPr>
            <p:cNvSpPr txBox="1"/>
            <p:nvPr/>
          </p:nvSpPr>
          <p:spPr>
            <a:xfrm>
              <a:off x="179512" y="116632"/>
              <a:ext cx="4176464" cy="338554"/>
            </a:xfrm>
            <a:prstGeom prst="rect">
              <a:avLst/>
            </a:prstGeom>
            <a:noFill/>
          </p:spPr>
          <p:txBody>
            <a:bodyPr wrap="square" rtlCol="0">
              <a:spAutoFit/>
            </a:bodyPr>
            <a:lstStyle/>
            <a:p>
              <a:r>
                <a:rPr lang="zh-CN" altLang="en-US" sz="1600" dirty="0"/>
                <a:t>一</a:t>
              </a:r>
              <a:r>
                <a:rPr lang="en-US" altLang="zh-CN" sz="1600" dirty="0"/>
                <a:t>. </a:t>
              </a:r>
              <a:r>
                <a:rPr lang="zh-CN" altLang="en-US" sz="1600" dirty="0"/>
                <a:t>开展国际科技合作的政策背景</a:t>
              </a:r>
            </a:p>
          </p:txBody>
        </p:sp>
        <p:sp>
          <p:nvSpPr>
            <p:cNvPr id="5" name="文本框 4">
              <a:extLst>
                <a:ext uri="{FF2B5EF4-FFF2-40B4-BE49-F238E27FC236}">
                  <a16:creationId xmlns:a16="http://schemas.microsoft.com/office/drawing/2014/main" id="{3BF1BEF6-BD1B-4AA3-9F18-5C334AA8692F}"/>
                </a:ext>
              </a:extLst>
            </p:cNvPr>
            <p:cNvSpPr txBox="1"/>
            <p:nvPr/>
          </p:nvSpPr>
          <p:spPr>
            <a:xfrm>
              <a:off x="148936" y="620688"/>
              <a:ext cx="6943343" cy="400110"/>
            </a:xfrm>
            <a:prstGeom prst="rect">
              <a:avLst/>
            </a:prstGeom>
            <a:noFill/>
          </p:spPr>
          <p:txBody>
            <a:bodyPr wrap="square" rtlCol="0">
              <a:spAutoFit/>
            </a:bodyPr>
            <a:lstStyle/>
            <a:p>
              <a:r>
                <a:rPr lang="zh-CN" altLang="en-US" sz="2000" dirty="0"/>
                <a:t>（</a:t>
              </a:r>
              <a:r>
                <a:rPr lang="en-US" altLang="zh-CN" sz="2000" dirty="0"/>
                <a:t>3</a:t>
              </a:r>
              <a:r>
                <a:rPr lang="zh-CN" altLang="en-US" sz="2000" dirty="0"/>
                <a:t>）我国关于促进国际科技合作的利好政策</a:t>
              </a:r>
              <a:r>
                <a:rPr lang="en-US" altLang="zh-CN" sz="2000" dirty="0"/>
                <a:t>----</a:t>
              </a:r>
              <a:r>
                <a:rPr lang="zh-CN" altLang="en-US" sz="2000" dirty="0"/>
                <a:t>“</a:t>
              </a:r>
              <a:r>
                <a:rPr lang="zh-CN" altLang="en-US" sz="2000" dirty="0">
                  <a:solidFill>
                    <a:srgbClr val="FF0000"/>
                  </a:solidFill>
                </a:rPr>
                <a:t>引进来</a:t>
              </a:r>
              <a:r>
                <a:rPr lang="zh-CN" altLang="en-US" sz="2000" dirty="0"/>
                <a:t>”</a:t>
              </a:r>
            </a:p>
          </p:txBody>
        </p:sp>
      </p:grpSp>
      <p:sp>
        <p:nvSpPr>
          <p:cNvPr id="2" name="文本框 1">
            <a:extLst>
              <a:ext uri="{FF2B5EF4-FFF2-40B4-BE49-F238E27FC236}">
                <a16:creationId xmlns:a16="http://schemas.microsoft.com/office/drawing/2014/main" id="{5ACDFA2B-587B-425D-BAC5-52E17934FCFE}"/>
              </a:ext>
            </a:extLst>
          </p:cNvPr>
          <p:cNvSpPr txBox="1"/>
          <p:nvPr/>
        </p:nvSpPr>
        <p:spPr>
          <a:xfrm>
            <a:off x="683568" y="1186300"/>
            <a:ext cx="7560840" cy="738664"/>
          </a:xfrm>
          <a:prstGeom prst="rect">
            <a:avLst/>
          </a:prstGeom>
          <a:noFill/>
        </p:spPr>
        <p:txBody>
          <a:bodyPr wrap="square" rtlCol="0">
            <a:spAutoFit/>
          </a:bodyPr>
          <a:lstStyle/>
          <a:p>
            <a:pPr marL="342900" indent="-342900">
              <a:buAutoNum type="arabicPeriod"/>
            </a:pPr>
            <a:r>
              <a:rPr lang="en-US" altLang="zh-CN" sz="2400" dirty="0">
                <a:solidFill>
                  <a:schemeClr val="bg1">
                    <a:lumMod val="85000"/>
                  </a:schemeClr>
                </a:solidFill>
              </a:rPr>
              <a:t>《</a:t>
            </a:r>
            <a:r>
              <a:rPr lang="zh-CN" altLang="en-US" sz="2400" i="0" dirty="0">
                <a:solidFill>
                  <a:schemeClr val="bg1">
                    <a:lumMod val="85000"/>
                  </a:schemeClr>
                </a:solidFill>
                <a:effectLst/>
                <a:latin typeface="+mn-ea"/>
              </a:rPr>
              <a:t>关于申报</a:t>
            </a:r>
            <a:r>
              <a:rPr lang="en-US" altLang="zh-CN" sz="2400" i="0" dirty="0">
                <a:solidFill>
                  <a:schemeClr val="bg1">
                    <a:lumMod val="85000"/>
                  </a:schemeClr>
                </a:solidFill>
                <a:effectLst/>
                <a:latin typeface="+mn-ea"/>
              </a:rPr>
              <a:t>2019</a:t>
            </a:r>
            <a:r>
              <a:rPr lang="zh-CN" altLang="en-US" sz="2400" i="0" dirty="0">
                <a:solidFill>
                  <a:schemeClr val="bg1">
                    <a:lumMod val="85000"/>
                  </a:schemeClr>
                </a:solidFill>
                <a:effectLst/>
                <a:latin typeface="+mn-ea"/>
              </a:rPr>
              <a:t>年度高端外国专家引进计划的通知</a:t>
            </a:r>
            <a:r>
              <a:rPr lang="en-US" altLang="zh-CN" sz="2400" dirty="0">
                <a:solidFill>
                  <a:schemeClr val="bg1">
                    <a:lumMod val="85000"/>
                  </a:schemeClr>
                </a:solidFill>
              </a:rPr>
              <a:t>》</a:t>
            </a:r>
          </a:p>
          <a:p>
            <a:endParaRPr lang="en-US" altLang="zh-CN" dirty="0">
              <a:solidFill>
                <a:schemeClr val="bg1">
                  <a:lumMod val="85000"/>
                </a:schemeClr>
              </a:solidFill>
            </a:endParaRPr>
          </a:p>
        </p:txBody>
      </p:sp>
      <p:sp>
        <p:nvSpPr>
          <p:cNvPr id="8" name="文本框 7">
            <a:extLst>
              <a:ext uri="{FF2B5EF4-FFF2-40B4-BE49-F238E27FC236}">
                <a16:creationId xmlns:a16="http://schemas.microsoft.com/office/drawing/2014/main" id="{1B664C90-8E2E-486E-8D73-06EF47FAAA4D}"/>
              </a:ext>
            </a:extLst>
          </p:cNvPr>
          <p:cNvSpPr txBox="1"/>
          <p:nvPr/>
        </p:nvSpPr>
        <p:spPr>
          <a:xfrm>
            <a:off x="711369" y="2060458"/>
            <a:ext cx="7416824" cy="630942"/>
          </a:xfrm>
          <a:prstGeom prst="rect">
            <a:avLst/>
          </a:prstGeom>
          <a:noFill/>
        </p:spPr>
        <p:txBody>
          <a:bodyPr wrap="square" rtlCol="0">
            <a:spAutoFit/>
          </a:bodyPr>
          <a:lstStyle/>
          <a:p>
            <a:r>
              <a:rPr lang="en-US" altLang="zh-CN" sz="2400" dirty="0"/>
              <a:t>2.  </a:t>
            </a:r>
            <a:r>
              <a:rPr lang="zh-CN" altLang="en-US" sz="2400" dirty="0"/>
              <a:t>“</a:t>
            </a:r>
            <a:r>
              <a:rPr lang="zh-CN" altLang="en-US" sz="2400" b="0" i="0" dirty="0">
                <a:solidFill>
                  <a:srgbClr val="000000"/>
                </a:solidFill>
                <a:effectLst/>
                <a:latin typeface="仿宋_GB2312"/>
              </a:rPr>
              <a:t>发展中国家杰出青年科学家来华工作计划</a:t>
            </a:r>
            <a:r>
              <a:rPr lang="zh-CN" altLang="en-US" sz="2400" dirty="0"/>
              <a:t>”</a:t>
            </a:r>
            <a:endParaRPr lang="en-US" altLang="zh-CN" sz="2400" dirty="0"/>
          </a:p>
          <a:p>
            <a:endParaRPr lang="en-US" altLang="zh-CN" sz="1100" dirty="0"/>
          </a:p>
        </p:txBody>
      </p:sp>
      <p:sp>
        <p:nvSpPr>
          <p:cNvPr id="3" name="文本框 2">
            <a:extLst>
              <a:ext uri="{FF2B5EF4-FFF2-40B4-BE49-F238E27FC236}">
                <a16:creationId xmlns:a16="http://schemas.microsoft.com/office/drawing/2014/main" id="{C545E48D-3AB6-4380-866D-B3F7CA0F3971}"/>
              </a:ext>
            </a:extLst>
          </p:cNvPr>
          <p:cNvSpPr txBox="1"/>
          <p:nvPr/>
        </p:nvSpPr>
        <p:spPr>
          <a:xfrm>
            <a:off x="683568" y="3617174"/>
            <a:ext cx="7920880" cy="830997"/>
          </a:xfrm>
          <a:prstGeom prst="rect">
            <a:avLst/>
          </a:prstGeom>
          <a:noFill/>
        </p:spPr>
        <p:txBody>
          <a:bodyPr wrap="square" rtlCol="0">
            <a:spAutoFit/>
          </a:bodyPr>
          <a:lstStyle/>
          <a:p>
            <a:r>
              <a:rPr lang="en-US" altLang="zh-CN" sz="2400" dirty="0">
                <a:solidFill>
                  <a:schemeClr val="bg1">
                    <a:lumMod val="85000"/>
                  </a:schemeClr>
                </a:solidFill>
              </a:rPr>
              <a:t>3. </a:t>
            </a:r>
            <a:r>
              <a:rPr lang="en-US" altLang="zh-CN" sz="2400" b="0" i="0" dirty="0">
                <a:solidFill>
                  <a:schemeClr val="bg1">
                    <a:lumMod val="85000"/>
                  </a:schemeClr>
                </a:solidFill>
                <a:effectLst/>
                <a:latin typeface="+mn-ea"/>
              </a:rPr>
              <a:t>《</a:t>
            </a:r>
            <a:r>
              <a:rPr lang="zh-CN" altLang="en-US" sz="2400" b="0" i="0" dirty="0">
                <a:solidFill>
                  <a:schemeClr val="bg1">
                    <a:lumMod val="85000"/>
                  </a:schemeClr>
                </a:solidFill>
                <a:effectLst/>
                <a:latin typeface="+mn-ea"/>
              </a:rPr>
              <a:t>国务院办公厅关于促进开发区改革和创新发展的若干意见</a:t>
            </a:r>
            <a:r>
              <a:rPr lang="en-US" altLang="zh-CN" sz="2400" b="0" i="0" dirty="0">
                <a:solidFill>
                  <a:schemeClr val="bg1">
                    <a:lumMod val="85000"/>
                  </a:schemeClr>
                </a:solidFill>
                <a:effectLst/>
                <a:latin typeface="+mn-ea"/>
              </a:rPr>
              <a:t>》</a:t>
            </a:r>
            <a:endParaRPr lang="zh-CN" altLang="en-US" sz="2400" dirty="0">
              <a:solidFill>
                <a:schemeClr val="bg1">
                  <a:lumMod val="85000"/>
                </a:schemeClr>
              </a:solidFill>
              <a:latin typeface="+mn-ea"/>
            </a:endParaRPr>
          </a:p>
        </p:txBody>
      </p:sp>
      <p:sp>
        <p:nvSpPr>
          <p:cNvPr id="9" name="文本框 8">
            <a:extLst>
              <a:ext uri="{FF2B5EF4-FFF2-40B4-BE49-F238E27FC236}">
                <a16:creationId xmlns:a16="http://schemas.microsoft.com/office/drawing/2014/main" id="{9C9E58AC-F96D-4971-A8B2-B3CE66D4A073}"/>
              </a:ext>
            </a:extLst>
          </p:cNvPr>
          <p:cNvSpPr txBox="1"/>
          <p:nvPr/>
        </p:nvSpPr>
        <p:spPr>
          <a:xfrm>
            <a:off x="4175956" y="4941168"/>
            <a:ext cx="360040" cy="779572"/>
          </a:xfrm>
          <a:prstGeom prst="rect">
            <a:avLst/>
          </a:prstGeom>
          <a:noFill/>
        </p:spPr>
        <p:txBody>
          <a:bodyPr wrap="square" rtlCol="0">
            <a:spAutoFit/>
          </a:bodyPr>
          <a:lstStyle/>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p>
          <a:p>
            <a:pPr>
              <a:lnSpc>
                <a:spcPct val="50000"/>
              </a:lnSpc>
            </a:pPr>
            <a:r>
              <a:rPr lang="en-US" altLang="zh-CN" sz="2800" dirty="0">
                <a:solidFill>
                  <a:schemeClr val="bg1">
                    <a:lumMod val="85000"/>
                  </a:schemeClr>
                </a:solidFill>
              </a:rPr>
              <a:t>.</a:t>
            </a:r>
            <a:endParaRPr lang="zh-CN" altLang="en-US" sz="2800" dirty="0">
              <a:solidFill>
                <a:schemeClr val="bg1">
                  <a:lumMod val="8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9A05B8-5E2C-4C11-967A-82CF01A06B54}"/>
                  </a:ext>
                </a:extLst>
              </p:cNvPr>
              <p:cNvSpPr txBox="1"/>
              <p:nvPr/>
            </p:nvSpPr>
            <p:spPr>
              <a:xfrm>
                <a:off x="711369" y="1700808"/>
                <a:ext cx="7749063" cy="359650"/>
              </a:xfrm>
              <a:prstGeom prst="rect">
                <a:avLst/>
              </a:prstGeom>
              <a:noFill/>
            </p:spPr>
            <p:txBody>
              <a:bodyPr wrap="square" rtlCol="0">
                <a:spAutoFit/>
              </a:bodyPr>
              <a:lstStyle/>
              <a:p>
                <a:r>
                  <a:rPr lang="zh-CN" altLang="en-US" sz="1600" dirty="0">
                    <a:solidFill>
                      <a:schemeClr val="bg1">
                        <a:lumMod val="85000"/>
                      </a:schemeClr>
                    </a:solidFill>
                    <a:latin typeface="+mn-ea"/>
                  </a:rPr>
                  <a:t>服务国家重大发展需求；聚焦“高精尖缺”引才重点；坚持项目成果绩效导</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向</m:t>
                        </m:r>
                      </m:e>
                      <m:sup>
                        <m:r>
                          <a:rPr lang="en-US" altLang="zh-CN" sz="1600" b="0" i="1" smtClean="0">
                            <a:solidFill>
                              <a:schemeClr val="bg1">
                                <a:lumMod val="85000"/>
                              </a:schemeClr>
                            </a:solidFill>
                            <a:latin typeface="Cambria Math" panose="02040503050406030204" pitchFamily="18" charset="0"/>
                          </a:rPr>
                          <m:t>[5]</m:t>
                        </m:r>
                      </m:sup>
                    </m:sSup>
                  </m:oMath>
                </a14:m>
                <a:r>
                  <a:rPr lang="zh-CN" altLang="en-US" sz="1600" dirty="0">
                    <a:solidFill>
                      <a:schemeClr val="bg1">
                        <a:lumMod val="85000"/>
                      </a:schemeClr>
                    </a:solidFill>
                    <a:latin typeface="+mn-ea"/>
                  </a:rPr>
                  <a:t>。</a:t>
                </a:r>
              </a:p>
            </p:txBody>
          </p:sp>
        </mc:Choice>
        <mc:Fallback xmlns="">
          <p:sp>
            <p:nvSpPr>
              <p:cNvPr id="10" name="文本框 9">
                <a:extLst>
                  <a:ext uri="{FF2B5EF4-FFF2-40B4-BE49-F238E27FC236}">
                    <a16:creationId xmlns:a16="http://schemas.microsoft.com/office/drawing/2014/main" id="{489A05B8-5E2C-4C11-967A-82CF01A06B54}"/>
                  </a:ext>
                </a:extLst>
              </p:cNvPr>
              <p:cNvSpPr txBox="1">
                <a:spLocks noRot="1" noChangeAspect="1" noMove="1" noResize="1" noEditPoints="1" noAdjustHandles="1" noChangeArrowheads="1" noChangeShapeType="1" noTextEdit="1"/>
              </p:cNvSpPr>
              <p:nvPr/>
            </p:nvSpPr>
            <p:spPr>
              <a:xfrm>
                <a:off x="711369" y="1700808"/>
                <a:ext cx="7749063" cy="359650"/>
              </a:xfrm>
              <a:prstGeom prst="rect">
                <a:avLst/>
              </a:prstGeom>
              <a:blipFill>
                <a:blip r:embed="rId3"/>
                <a:stretch>
                  <a:fillRect l="-472" t="-5085"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AF7BE2-73C5-4DF0-9BDA-B8B9D76DCEC1}"/>
                  </a:ext>
                </a:extLst>
              </p:cNvPr>
              <p:cNvSpPr txBox="1"/>
              <p:nvPr/>
            </p:nvSpPr>
            <p:spPr>
              <a:xfrm>
                <a:off x="683568" y="2636912"/>
                <a:ext cx="7848872" cy="852093"/>
              </a:xfrm>
              <a:prstGeom prst="rect">
                <a:avLst/>
              </a:prstGeom>
              <a:noFill/>
            </p:spPr>
            <p:txBody>
              <a:bodyPr wrap="square" rtlCol="0">
                <a:spAutoFit/>
              </a:bodyPr>
              <a:lstStyle/>
              <a:p>
                <a:r>
                  <a:rPr lang="zh-CN" altLang="en-US" sz="1600" dirty="0"/>
                  <a:t>国际杰青计划旨在落实“一带一路”科技创新行动计划，促进中国同其他发展中国家的科技人文交流，合作培养青年科技领军人才，巩固科研机构、大学与企业的长期合作关系，搭建青年科技人文交流平台，促进务实国际科技合</a:t>
                </a:r>
                <a14:m>
                  <m:oMath xmlns:m="http://schemas.openxmlformats.org/officeDocument/2006/math">
                    <m:sSup>
                      <m:sSupPr>
                        <m:ctrlPr>
                          <a:rPr lang="en-US" altLang="zh-CN" sz="1600" i="1" smtClean="0">
                            <a:latin typeface="Cambria Math" panose="02040503050406030204" pitchFamily="18" charset="0"/>
                          </a:rPr>
                        </m:ctrlPr>
                      </m:sSupPr>
                      <m:e>
                        <m:r>
                          <a:rPr lang="zh-CN" altLang="en-US" sz="1600" i="1">
                            <a:latin typeface="Cambria Math" panose="02040503050406030204" pitchFamily="18" charset="0"/>
                          </a:rPr>
                          <m:t>作</m:t>
                        </m:r>
                      </m:e>
                      <m:sup>
                        <m:r>
                          <a:rPr lang="en-US" altLang="zh-CN" sz="1600" b="0" i="1" smtClean="0">
                            <a:latin typeface="Cambria Math" panose="02040503050406030204" pitchFamily="18" charset="0"/>
                          </a:rPr>
                          <m:t>[6]</m:t>
                        </m:r>
                      </m:sup>
                    </m:sSup>
                  </m:oMath>
                </a14:m>
                <a:r>
                  <a:rPr lang="zh-CN" altLang="en-US" sz="1600" dirty="0"/>
                  <a:t>。</a:t>
                </a:r>
                <a:endParaRPr lang="zh-CN" altLang="en-US" sz="1400" dirty="0"/>
              </a:p>
            </p:txBody>
          </p:sp>
        </mc:Choice>
        <mc:Fallback xmlns="">
          <p:sp>
            <p:nvSpPr>
              <p:cNvPr id="11" name="文本框 10">
                <a:extLst>
                  <a:ext uri="{FF2B5EF4-FFF2-40B4-BE49-F238E27FC236}">
                    <a16:creationId xmlns:a16="http://schemas.microsoft.com/office/drawing/2014/main" id="{59AF7BE2-73C5-4DF0-9BDA-B8B9D76DCEC1}"/>
                  </a:ext>
                </a:extLst>
              </p:cNvPr>
              <p:cNvSpPr txBox="1">
                <a:spLocks noRot="1" noChangeAspect="1" noMove="1" noResize="1" noEditPoints="1" noAdjustHandles="1" noChangeArrowheads="1" noChangeShapeType="1" noTextEdit="1"/>
              </p:cNvSpPr>
              <p:nvPr/>
            </p:nvSpPr>
            <p:spPr>
              <a:xfrm>
                <a:off x="683568" y="2636912"/>
                <a:ext cx="7848872" cy="852093"/>
              </a:xfrm>
              <a:prstGeom prst="rect">
                <a:avLst/>
              </a:prstGeom>
              <a:blipFill>
                <a:blip r:embed="rId4"/>
                <a:stretch>
                  <a:fillRect l="-388" t="-2158" b="-57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250F60-FBA7-4533-A1E6-F0FD1B5F51DF}"/>
                  </a:ext>
                </a:extLst>
              </p:cNvPr>
              <p:cNvSpPr txBox="1"/>
              <p:nvPr/>
            </p:nvSpPr>
            <p:spPr>
              <a:xfrm>
                <a:off x="711369" y="4530016"/>
                <a:ext cx="7749063" cy="605871"/>
              </a:xfrm>
              <a:prstGeom prst="rect">
                <a:avLst/>
              </a:prstGeom>
              <a:noFill/>
            </p:spPr>
            <p:txBody>
              <a:bodyPr wrap="square" rtlCol="0">
                <a:spAutoFit/>
              </a:bodyPr>
              <a:lstStyle/>
              <a:p>
                <a:r>
                  <a:rPr lang="zh-CN" altLang="en-US" sz="1600" dirty="0">
                    <a:solidFill>
                      <a:schemeClr val="bg1">
                        <a:lumMod val="85000"/>
                      </a:schemeClr>
                    </a:solidFill>
                  </a:rPr>
                  <a:t>促进开发区开放型经济发展；做好开发区投资促进工作；推进开发区创新驱动发展</a:t>
                </a:r>
                <a14:m>
                  <m:oMath xmlns:m="http://schemas.openxmlformats.org/officeDocument/2006/math">
                    <m:sSup>
                      <m:sSupPr>
                        <m:ctrlPr>
                          <a:rPr lang="en-US" altLang="zh-CN" sz="1600" i="1" smtClean="0">
                            <a:solidFill>
                              <a:schemeClr val="bg1">
                                <a:lumMod val="85000"/>
                              </a:schemeClr>
                            </a:solidFill>
                            <a:latin typeface="Cambria Math" panose="02040503050406030204" pitchFamily="18" charset="0"/>
                          </a:rPr>
                        </m:ctrlPr>
                      </m:sSupPr>
                      <m:e>
                        <m:r>
                          <a:rPr lang="zh-CN" altLang="en-US" sz="1600" i="1">
                            <a:solidFill>
                              <a:schemeClr val="bg1">
                                <a:lumMod val="85000"/>
                              </a:schemeClr>
                            </a:solidFill>
                            <a:latin typeface="Cambria Math" panose="02040503050406030204" pitchFamily="18" charset="0"/>
                          </a:rPr>
                          <m:t>等</m:t>
                        </m:r>
                      </m:e>
                      <m:sup>
                        <m:r>
                          <a:rPr lang="en-US" altLang="zh-CN" sz="1600" b="0" i="1" smtClean="0">
                            <a:solidFill>
                              <a:schemeClr val="bg1">
                                <a:lumMod val="85000"/>
                              </a:schemeClr>
                            </a:solidFill>
                            <a:latin typeface="Cambria Math" panose="02040503050406030204" pitchFamily="18" charset="0"/>
                          </a:rPr>
                          <m:t>[7]</m:t>
                        </m:r>
                      </m:sup>
                    </m:sSup>
                  </m:oMath>
                </a14:m>
                <a:r>
                  <a:rPr lang="zh-CN" altLang="en-US" sz="1600" dirty="0">
                    <a:solidFill>
                      <a:schemeClr val="bg1">
                        <a:lumMod val="85000"/>
                      </a:schemeClr>
                    </a:solidFill>
                  </a:rPr>
                  <a:t>。</a:t>
                </a:r>
              </a:p>
            </p:txBody>
          </p:sp>
        </mc:Choice>
        <mc:Fallback xmlns="">
          <p:sp>
            <p:nvSpPr>
              <p:cNvPr id="12" name="文本框 11">
                <a:extLst>
                  <a:ext uri="{FF2B5EF4-FFF2-40B4-BE49-F238E27FC236}">
                    <a16:creationId xmlns:a16="http://schemas.microsoft.com/office/drawing/2014/main" id="{C4250F60-FBA7-4533-A1E6-F0FD1B5F51DF}"/>
                  </a:ext>
                </a:extLst>
              </p:cNvPr>
              <p:cNvSpPr txBox="1">
                <a:spLocks noRot="1" noChangeAspect="1" noMove="1" noResize="1" noEditPoints="1" noAdjustHandles="1" noChangeArrowheads="1" noChangeShapeType="1" noTextEdit="1"/>
              </p:cNvSpPr>
              <p:nvPr/>
            </p:nvSpPr>
            <p:spPr>
              <a:xfrm>
                <a:off x="711369" y="4530016"/>
                <a:ext cx="7749063" cy="605871"/>
              </a:xfrm>
              <a:prstGeom prst="rect">
                <a:avLst/>
              </a:prstGeom>
              <a:blipFill>
                <a:blip r:embed="rId5"/>
                <a:stretch>
                  <a:fillRect l="-472" t="-3000" b="-700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F9F8314-E2D9-4E94-AA10-0B12470E784D}"/>
              </a:ext>
            </a:extLst>
          </p:cNvPr>
          <p:cNvSpPr txBox="1"/>
          <p:nvPr/>
        </p:nvSpPr>
        <p:spPr>
          <a:xfrm>
            <a:off x="3131840" y="6131785"/>
            <a:ext cx="5940152" cy="830997"/>
          </a:xfrm>
          <a:prstGeom prst="rect">
            <a:avLst/>
          </a:prstGeom>
          <a:noFill/>
        </p:spPr>
        <p:txBody>
          <a:bodyPr wrap="square" rtlCol="0">
            <a:spAutoFit/>
          </a:bodyPr>
          <a:lstStyle/>
          <a:p>
            <a:pPr algn="r"/>
            <a:r>
              <a:rPr lang="en-US" altLang="zh-CN" sz="1200" dirty="0">
                <a:solidFill>
                  <a:srgbClr val="333333"/>
                </a:solidFill>
                <a:latin typeface="+mn-ea"/>
              </a:rPr>
              <a:t>[5]</a:t>
            </a:r>
            <a:r>
              <a:rPr lang="en-US" altLang="zh-CN" sz="1200" i="0" dirty="0">
                <a:solidFill>
                  <a:srgbClr val="333333"/>
                </a:solidFill>
                <a:effectLst/>
                <a:latin typeface="+mn-ea"/>
              </a:rPr>
              <a:t>《</a:t>
            </a:r>
            <a:r>
              <a:rPr lang="zh-CN" altLang="en-US" sz="1200" i="0" dirty="0">
                <a:solidFill>
                  <a:srgbClr val="333333"/>
                </a:solidFill>
                <a:effectLst/>
                <a:latin typeface="+mn-ea"/>
              </a:rPr>
              <a:t>关于申报</a:t>
            </a:r>
            <a:r>
              <a:rPr lang="en-US" altLang="zh-CN" sz="1200" i="0" dirty="0">
                <a:solidFill>
                  <a:srgbClr val="333333"/>
                </a:solidFill>
                <a:effectLst/>
                <a:latin typeface="+mn-ea"/>
              </a:rPr>
              <a:t>2019</a:t>
            </a:r>
            <a:r>
              <a:rPr lang="zh-CN" altLang="en-US" sz="1200" i="0" dirty="0">
                <a:solidFill>
                  <a:srgbClr val="333333"/>
                </a:solidFill>
                <a:effectLst/>
                <a:latin typeface="+mn-ea"/>
              </a:rPr>
              <a:t>年度高端外国专家引进计划的通知</a:t>
            </a:r>
            <a:r>
              <a:rPr lang="en-US" altLang="zh-CN" sz="1200" i="0" dirty="0">
                <a:solidFill>
                  <a:srgbClr val="333333"/>
                </a:solidFill>
                <a:effectLst/>
                <a:latin typeface="+mn-ea"/>
              </a:rPr>
              <a:t>》</a:t>
            </a:r>
            <a:r>
              <a:rPr lang="zh-CN" altLang="en-US" sz="1200" i="0" dirty="0">
                <a:solidFill>
                  <a:srgbClr val="333333"/>
                </a:solidFill>
                <a:effectLst/>
                <a:latin typeface="+mn-ea"/>
              </a:rPr>
              <a:t>（国科办专</a:t>
            </a:r>
            <a:r>
              <a:rPr lang="en-US" altLang="zh-CN" sz="1200" i="0" dirty="0">
                <a:solidFill>
                  <a:srgbClr val="333333"/>
                </a:solidFill>
                <a:effectLst/>
                <a:latin typeface="+mn-ea"/>
              </a:rPr>
              <a:t>〔2019〕6</a:t>
            </a:r>
            <a:r>
              <a:rPr lang="zh-CN" altLang="en-US" sz="1200" i="0" dirty="0">
                <a:solidFill>
                  <a:srgbClr val="333333"/>
                </a:solidFill>
                <a:effectLst/>
                <a:latin typeface="+mn-ea"/>
              </a:rPr>
              <a:t>号）</a:t>
            </a:r>
            <a:endParaRPr lang="en-US" altLang="zh-CN" sz="1200" i="0" dirty="0">
              <a:solidFill>
                <a:srgbClr val="333333"/>
              </a:solidFill>
              <a:effectLst/>
              <a:latin typeface="+mn-ea"/>
            </a:endParaRPr>
          </a:p>
          <a:p>
            <a:pPr algn="r"/>
            <a:r>
              <a:rPr lang="en-US" altLang="zh-CN" sz="1200" dirty="0">
                <a:solidFill>
                  <a:srgbClr val="333333"/>
                </a:solidFill>
                <a:latin typeface="+mn-ea"/>
              </a:rPr>
              <a:t>[6]</a:t>
            </a:r>
            <a:r>
              <a:rPr lang="zh-CN" altLang="en-US" sz="1200" dirty="0">
                <a:solidFill>
                  <a:srgbClr val="333333"/>
                </a:solidFill>
                <a:latin typeface="+mn-ea"/>
              </a:rPr>
              <a:t>“国际杰青计划” 中国科学技术部国际合作司</a:t>
            </a:r>
            <a:endParaRPr lang="en-US" altLang="zh-CN" sz="1200" dirty="0">
              <a:solidFill>
                <a:srgbClr val="333333"/>
              </a:solidFill>
              <a:latin typeface="+mn-ea"/>
            </a:endParaRPr>
          </a:p>
          <a:p>
            <a:pPr algn="r"/>
            <a:r>
              <a:rPr lang="en-US" altLang="zh-CN" sz="1200" dirty="0">
                <a:solidFill>
                  <a:srgbClr val="333333"/>
                </a:solidFill>
                <a:latin typeface="+mn-ea"/>
              </a:rPr>
              <a:t>[7]</a:t>
            </a:r>
            <a:r>
              <a:rPr lang="zh-CN" altLang="en-US" sz="1200" i="0" dirty="0">
                <a:solidFill>
                  <a:srgbClr val="333333"/>
                </a:solidFill>
                <a:effectLst/>
                <a:latin typeface="+mn-ea"/>
              </a:rPr>
              <a:t>关于促进开发区改革和创新发展的若干意见 国办发</a:t>
            </a:r>
            <a:r>
              <a:rPr lang="en-US" altLang="zh-CN" sz="1200" i="0" dirty="0">
                <a:solidFill>
                  <a:srgbClr val="333333"/>
                </a:solidFill>
                <a:effectLst/>
                <a:latin typeface="+mn-ea"/>
              </a:rPr>
              <a:t>〔2017〕7</a:t>
            </a:r>
            <a:r>
              <a:rPr lang="zh-CN" altLang="en-US" sz="1200" i="0" dirty="0">
                <a:solidFill>
                  <a:srgbClr val="333333"/>
                </a:solidFill>
                <a:effectLst/>
                <a:latin typeface="+mn-ea"/>
              </a:rPr>
              <a:t>号</a:t>
            </a:r>
          </a:p>
          <a:p>
            <a:pPr algn="r"/>
            <a:endParaRPr lang="zh-CN" altLang="en-US" sz="1200" dirty="0">
              <a:latin typeface="+mn-ea"/>
            </a:endParaRPr>
          </a:p>
        </p:txBody>
      </p:sp>
    </p:spTree>
    <p:extLst>
      <p:ext uri="{BB962C8B-B14F-4D97-AF65-F5344CB8AC3E}">
        <p14:creationId xmlns:p14="http://schemas.microsoft.com/office/powerpoint/2010/main" val="3232754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11029</Words>
  <Application>Microsoft Office PowerPoint</Application>
  <PresentationFormat>全屏显示(4:3)</PresentationFormat>
  <Paragraphs>738</Paragraphs>
  <Slides>79</Slides>
  <Notes>45</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79</vt:i4>
      </vt:variant>
    </vt:vector>
  </HeadingPairs>
  <TitlesOfParts>
    <vt:vector size="100" baseType="lpstr">
      <vt:lpstr>E-BZ+ZGIGjT-1</vt:lpstr>
      <vt:lpstr>Helvetica Neue</vt:lpstr>
      <vt:lpstr>KTJ0+ZGIGjU-5</vt:lpstr>
      <vt:lpstr>SSJ0+ZGIGjU-6</vt:lpstr>
      <vt:lpstr>XH1J0+ZBfCLN-2</vt:lpstr>
      <vt:lpstr>等线</vt:lpstr>
      <vt:lpstr>仿宋_GB2312</vt:lpstr>
      <vt:lpstr>黑体</vt:lpstr>
      <vt:lpstr>宋体</vt:lpstr>
      <vt:lpstr>宋体</vt:lpstr>
      <vt:lpstr>微软雅黑</vt:lpstr>
      <vt:lpstr>arial</vt:lpstr>
      <vt:lpstr>arial</vt:lpstr>
      <vt:lpstr>Arial Black</vt:lpstr>
      <vt:lpstr>Calibri</vt:lpstr>
      <vt:lpstr>Cambria Math</vt:lpstr>
      <vt:lpstr>Times New Roman</vt:lpstr>
      <vt:lpstr>Webdings</vt:lpstr>
      <vt:lpstr>Wingdings</vt:lpstr>
      <vt:lpstr>Wingdings 2</vt:lpstr>
      <vt:lpstr>Office 主题</vt:lpstr>
      <vt:lpstr>举例说明当前国际科技合作的法律风险</vt:lpstr>
      <vt:lpstr>目录</vt:lpstr>
      <vt:lpstr>一. 开展国际科技合作的政策背景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青蒿素 国际科技合作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华大基因 国际科技合作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新冠 国际科技合作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程 逸飞</cp:lastModifiedBy>
  <cp:revision>40</cp:revision>
  <dcterms:created xsi:type="dcterms:W3CDTF">2017-04-07T17:31:58Z</dcterms:created>
  <dcterms:modified xsi:type="dcterms:W3CDTF">2021-12-13T11:23:56Z</dcterms:modified>
</cp:coreProperties>
</file>